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6" r:id="rId6"/>
    <p:sldId id="267" r:id="rId7"/>
    <p:sldId id="264" r:id="rId8"/>
    <p:sldId id="281" r:id="rId9"/>
    <p:sldId id="268" r:id="rId10"/>
    <p:sldId id="278" r:id="rId11"/>
    <p:sldId id="279" r:id="rId12"/>
    <p:sldId id="280" r:id="rId13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orient="horz" pos="5816" userDrawn="1">
          <p15:clr>
            <a:srgbClr val="A4A3A4"/>
          </p15:clr>
        </p15:guide>
        <p15:guide id="4" orient="horz" pos="3468" userDrawn="1">
          <p15:clr>
            <a:srgbClr val="A4A3A4"/>
          </p15:clr>
        </p15:guide>
        <p15:guide id="5" orient="horz" pos="3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3"/>
    <a:srgbClr val="FFA100"/>
    <a:srgbClr val="FFB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514" y="43"/>
      </p:cViewPr>
      <p:guideLst>
        <p:guide orient="horz" pos="344"/>
        <p:guide pos="612"/>
        <p:guide orient="horz" pos="5816"/>
        <p:guide orient="horz" pos="3468"/>
        <p:guide orient="horz" pos="35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nline.lifeliqe.com/app/scene/v_esmi_mes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feliqe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nline.lifeliqe.com/app/scene/v_esmi_galaxie?LP=true&amp;blind=false&amp;p=part_galaxi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online.lifeliqe.com/app/scene/v_esmi_slu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nline.lifeliqe.com/app/scene/v_esmi_merku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hyperlink" Target="https://online.lifeliqe.com/app/scene/v_esmi_venus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hyperlink" Target="https://online.lifeliqe.com/app/scene/v_esmi_zeme" TargetMode="External"/><Relationship Id="rId2" Type="http://schemas.openxmlformats.org/officeDocument/2006/relationships/hyperlink" Target="https://online.lifeliqe.com/app/scene/v_esmi_merku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hyperlink" Target="https://online.lifeliqe.com/app/scene/v_esmi_venuse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online.lifeliqe.com/app/scene/v_esmi_eros?p=part_eros" TargetMode="External"/><Relationship Id="rId2" Type="http://schemas.openxmlformats.org/officeDocument/2006/relationships/hyperlink" Target="https://online.lifeliqe.com/app/scene/v_esmi_ero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hyperlink" Target="https://online.lifeliqe.com/app/scene/v_esmi_kome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80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719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9 - 12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9751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-96044" y="3289300"/>
            <a:ext cx="96774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Earth‘s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history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: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The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beginning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8945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78584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rgbClr val="00A0EF"/>
                </a:solidFill>
                <a:cs typeface="Source Sans Pro Light"/>
              </a:rPr>
              <a:t>Earth </a:t>
            </a:r>
            <a:r>
              <a:rPr lang="en-US" sz="4000" spc="-10" dirty="0">
                <a:solidFill>
                  <a:srgbClr val="00A0EF"/>
                </a:solidFill>
                <a:cs typeface="Source Sans Pro Light"/>
              </a:rPr>
              <a:t>and </a:t>
            </a:r>
            <a:r>
              <a:rPr lang="en-US" sz="4000" spc="-20" dirty="0">
                <a:solidFill>
                  <a:srgbClr val="00A0EF"/>
                </a:solidFill>
                <a:cs typeface="Source Sans Pro Light"/>
              </a:rPr>
              <a:t>space </a:t>
            </a:r>
            <a:r>
              <a:rPr lang="en-US" sz="4000" spc="-5" dirty="0">
                <a:solidFill>
                  <a:srgbClr val="00A0EF"/>
                </a:solidFill>
                <a:cs typeface="Source Sans Pro Light"/>
              </a:rPr>
              <a:t>science,</a:t>
            </a:r>
            <a:r>
              <a:rPr lang="en-US" sz="4000" spc="-10" dirty="0">
                <a:solidFill>
                  <a:srgbClr val="00A0EF"/>
                </a:solidFill>
                <a:cs typeface="Source Sans Pro Light"/>
              </a:rPr>
              <a:t> </a:t>
            </a:r>
            <a:r>
              <a:rPr lang="en-US" sz="4000" spc="5" dirty="0">
                <a:solidFill>
                  <a:srgbClr val="00A0EF"/>
                </a:solidFill>
                <a:cs typeface="Source Sans Pro Light"/>
              </a:rPr>
              <a:t>Geology</a:t>
            </a:r>
            <a:endParaRPr lang="en-US" sz="40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56" y="6718300"/>
            <a:ext cx="4343400" cy="1628344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93BA457E-B063-41F9-B784-C8F4E6A77ED3}"/>
              </a:ext>
            </a:extLst>
          </p:cNvPr>
          <p:cNvSpPr/>
          <p:nvPr/>
        </p:nvSpPr>
        <p:spPr>
          <a:xfrm>
            <a:off x="10648156" y="2374900"/>
            <a:ext cx="6585327" cy="693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0">
            <a:extLst>
              <a:ext uri="{FF2B5EF4-FFF2-40B4-BE49-F238E27FC236}">
                <a16:creationId xmlns:a16="http://schemas.microsoft.com/office/drawing/2014/main" id="{28D210E6-CFF2-4EEC-8FEE-C2C149C90A06}"/>
              </a:ext>
            </a:extLst>
          </p:cNvPr>
          <p:cNvSpPr txBox="1"/>
          <p:nvPr/>
        </p:nvSpPr>
        <p:spPr>
          <a:xfrm>
            <a:off x="971550" y="1689100"/>
            <a:ext cx="8228806" cy="139012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This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collision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theory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would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also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explain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why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has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much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bigger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core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than</a:t>
            </a:r>
            <a:r>
              <a:rPr lang="cs-CZ" spc="-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normal  planet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its size </a:t>
            </a:r>
            <a:r>
              <a:rPr lang="en-US" dirty="0">
                <a:cs typeface="Source Sans Pro Light"/>
              </a:rPr>
              <a:t>should </a:t>
            </a:r>
            <a:r>
              <a:rPr lang="en-US" spc="-5" dirty="0">
                <a:cs typeface="Source Sans Pro Light"/>
              </a:rPr>
              <a:t>have. </a:t>
            </a:r>
            <a:r>
              <a:rPr lang="en-US" dirty="0">
                <a:cs typeface="Source Sans Pro Light"/>
              </a:rPr>
              <a:t>This is </a:t>
            </a:r>
            <a:r>
              <a:rPr lang="en-US" spc="-5" dirty="0">
                <a:cs typeface="Source Sans Pro Light"/>
              </a:rPr>
              <a:t>because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core </a:t>
            </a:r>
            <a:r>
              <a:rPr lang="en-US" spc="-5" dirty="0">
                <a:cs typeface="Source Sans Pro Light"/>
              </a:rPr>
              <a:t>and mantle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Theia </a:t>
            </a:r>
            <a:r>
              <a:rPr lang="en-US" spc="-10" dirty="0">
                <a:cs typeface="Source Sans Pro Light"/>
              </a:rPr>
              <a:t>probably </a:t>
            </a:r>
            <a:r>
              <a:rPr lang="en-US" spc="-5" dirty="0">
                <a:cs typeface="Source Sans Pro Light"/>
              </a:rPr>
              <a:t>mixed  </a:t>
            </a:r>
            <a:r>
              <a:rPr lang="en-US" dirty="0">
                <a:cs typeface="Source Sans Pro Light"/>
              </a:rPr>
              <a:t>with </a:t>
            </a:r>
            <a:r>
              <a:rPr lang="en-US" spc="-10" dirty="0">
                <a:cs typeface="Source Sans Pro Light"/>
              </a:rPr>
              <a:t>that </a:t>
            </a:r>
            <a:r>
              <a:rPr lang="en-US" dirty="0">
                <a:cs typeface="Source Sans Pro Light"/>
              </a:rPr>
              <a:t>of the Earth.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see this, open the </a:t>
            </a:r>
            <a:r>
              <a:rPr lang="en-US" spc="-5" dirty="0">
                <a:cs typeface="Source Sans Pro"/>
              </a:rPr>
              <a:t>“Earth” </a:t>
            </a:r>
            <a:r>
              <a:rPr lang="en-US" dirty="0">
                <a:cs typeface="Source Sans Pro Light"/>
              </a:rPr>
              <a:t>model </a:t>
            </a:r>
            <a:r>
              <a:rPr lang="en-US" spc="-10" dirty="0">
                <a:cs typeface="Source Sans Pro Light"/>
              </a:rPr>
              <a:t>again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click on </a:t>
            </a:r>
            <a:r>
              <a:rPr lang="en-US" spc="-5" dirty="0">
                <a:cs typeface="Source Sans Pro Light"/>
              </a:rPr>
              <a:t>its various  </a:t>
            </a:r>
            <a:r>
              <a:rPr lang="en-US" spc="-10" dirty="0">
                <a:cs typeface="Source Sans Pro Light"/>
              </a:rPr>
              <a:t>parts to </a:t>
            </a:r>
            <a:r>
              <a:rPr lang="en-US" dirty="0">
                <a:cs typeface="Source Sans Pro Light"/>
              </a:rPr>
              <a:t>highlight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layers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planet. </a:t>
            </a:r>
            <a:r>
              <a:rPr lang="en-US" spc="-15" dirty="0">
                <a:cs typeface="Source Sans Pro Light"/>
              </a:rPr>
              <a:t>You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your </a:t>
            </a:r>
            <a:r>
              <a:rPr lang="en-US" spc="-5" dirty="0">
                <a:cs typeface="Source Sans Pro Light"/>
              </a:rPr>
              <a:t>disposal also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part  </a:t>
            </a:r>
            <a:r>
              <a:rPr lang="en-US" spc="-5" dirty="0">
                <a:cs typeface="Source Sans Pro"/>
              </a:rPr>
              <a:t>Earth- </a:t>
            </a:r>
            <a:r>
              <a:rPr lang="en-US" spc="-10" dirty="0">
                <a:cs typeface="Source Sans Pro"/>
              </a:rPr>
              <a:t>V-Cut </a:t>
            </a:r>
            <a:r>
              <a:rPr lang="en-US" dirty="0">
                <a:cs typeface="Source Sans Pro Light"/>
              </a:rPr>
              <a:t>in </a:t>
            </a:r>
            <a:r>
              <a:rPr lang="en-US" spc="-5" dirty="0">
                <a:cs typeface="Source Sans Pro Light"/>
              </a:rPr>
              <a:t>order </a:t>
            </a:r>
            <a:r>
              <a:rPr lang="en-US" spc="-10" dirty="0">
                <a:cs typeface="Source Sans Pro Light"/>
              </a:rPr>
              <a:t>to make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structure </a:t>
            </a:r>
            <a:r>
              <a:rPr lang="en-US" spc="-5" dirty="0">
                <a:cs typeface="Source Sans Pro Light"/>
              </a:rPr>
              <a:t>more</a:t>
            </a:r>
            <a:r>
              <a:rPr lang="en-US" spc="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visible.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2">
            <a:hlinkClick r:id="rId2"/>
            <a:extLst>
              <a:ext uri="{FF2B5EF4-FFF2-40B4-BE49-F238E27FC236}">
                <a16:creationId xmlns:a16="http://schemas.microsoft.com/office/drawing/2014/main" id="{BF7A6532-6872-409B-A9A1-0A71D6B5444E}"/>
              </a:ext>
            </a:extLst>
          </p:cNvPr>
          <p:cNvSpPr/>
          <p:nvPr/>
        </p:nvSpPr>
        <p:spPr>
          <a:xfrm>
            <a:off x="208756" y="3517900"/>
            <a:ext cx="8940552" cy="5529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75C59-EA6A-42AC-9CB0-9DEA07DE0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704E6D5-F07F-487A-A45C-8A7FB03A06E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37910310"/>
                  </p:ext>
                </p:extLst>
              </p:nvPr>
            </p:nvGraphicFramePr>
            <p:xfrm>
              <a:off x="7437358" y="1079500"/>
              <a:ext cx="10566860" cy="792426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566860" cy="7924269"/>
                    </a:xfrm>
                    <a:prstGeom prst="rect">
                      <a:avLst/>
                    </a:prstGeom>
                  </am3d:spPr>
                  <am3d:camera>
                    <am3d:pos x="-9729990" y="26330" z="57634084"/>
                    <am3d:up dx="0" dy="36000000" dz="0"/>
                    <am3d:lookAt x="-9729990" y="26330" z="0"/>
                    <am3d:perspective fov="1259479"/>
                  </am3d:camera>
                  <am3d:trans>
                    <am3d:meterPerModelUnit n="2202" d="1000000"/>
                    <am3d:preTrans dx="-15617685" dy="-280381" dz="-7112724"/>
                    <am3d:scale>
                      <am3d:sx n="1000000" d="1000000"/>
                      <am3d:sy n="1000000" d="1000000"/>
                      <am3d:sz n="1000000" d="1000000"/>
                    </am3d:scale>
                    <am3d:rot ax="10489070" ay="-1943623" az="-10633085"/>
                    <am3d:postTrans dx="-9729990" dy="26329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704E6D5-F07F-487A-A45C-8A7FB03A06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7358" y="1079500"/>
                <a:ext cx="10566860" cy="792426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575BD81-8E36-4489-82F5-3A3B7667881D}"/>
              </a:ext>
            </a:extLst>
          </p:cNvPr>
          <p:cNvSpPr/>
          <p:nvPr/>
        </p:nvSpPr>
        <p:spPr>
          <a:xfrm>
            <a:off x="3616080" y="8975486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2040B-C23F-4EA5-A710-5FA4CF5B13E7}"/>
              </a:ext>
            </a:extLst>
          </p:cNvPr>
          <p:cNvSpPr/>
          <p:nvPr/>
        </p:nvSpPr>
        <p:spPr>
          <a:xfrm>
            <a:off x="12660846" y="8971503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9915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7A11E-EC26-4D21-A257-1CFBBF1D7F7C}"/>
              </a:ext>
            </a:extLst>
          </p:cNvPr>
          <p:cNvGrpSpPr/>
          <p:nvPr/>
        </p:nvGrpSpPr>
        <p:grpSpPr>
          <a:xfrm>
            <a:off x="0" y="546100"/>
            <a:ext cx="4560901" cy="828000"/>
            <a:chOff x="1674578" y="8642689"/>
            <a:chExt cx="2386447" cy="439424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B114075-E767-4541-8CD3-5EFA81C89BFC}"/>
                </a:ext>
              </a:extLst>
            </p:cNvPr>
            <p:cNvSpPr/>
            <p:nvPr/>
          </p:nvSpPr>
          <p:spPr>
            <a:xfrm>
              <a:off x="1674578" y="8642693"/>
              <a:ext cx="2170347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0AF8BE46-4F63-489E-AA8E-D4AC65E5970E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115AE7-6539-4E61-A00D-166285C19E48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3D4A201B-EBA2-439B-BDA4-085F08B33EEC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485BB6A6-2535-4669-92FE-CAA71C620BE3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3</a:t>
              </a: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AE277DFF-9AE1-4CCD-AA16-53F2BCC9A175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cs-CZ" sz="2800" spc="-15" dirty="0" err="1">
                <a:solidFill>
                  <a:srgbClr val="FFFFFF"/>
                </a:solidFill>
                <a:cs typeface="Source Sans Pro Light"/>
              </a:rPr>
              <a:t>Extreme</a:t>
            </a:r>
            <a:r>
              <a:rPr lang="cs-CZ"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10" dirty="0" err="1">
                <a:solidFill>
                  <a:srgbClr val="FFFFFF"/>
                </a:solidFill>
                <a:cs typeface="Source Sans Pro Light"/>
              </a:rPr>
              <a:t>planets</a:t>
            </a:r>
            <a:endParaRPr lang="cs-CZ" sz="2800" dirty="0">
              <a:cs typeface="Source Sans Pro Light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61A8D87-DC0F-4C1E-B6A7-63EDE69EDFC3}"/>
              </a:ext>
            </a:extLst>
          </p:cNvPr>
          <p:cNvSpPr txBox="1"/>
          <p:nvPr/>
        </p:nvSpPr>
        <p:spPr>
          <a:xfrm>
            <a:off x="971550" y="1689100"/>
            <a:ext cx="17220406" cy="83612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15" dirty="0">
                <a:cs typeface="Source Sans Pro Light"/>
              </a:rPr>
              <a:t>As </a:t>
            </a:r>
            <a:r>
              <a:rPr lang="en-US" dirty="0">
                <a:cs typeface="Source Sans Pro Light"/>
              </a:rPr>
              <a:t>mentioned, the </a:t>
            </a:r>
            <a:r>
              <a:rPr lang="en-US" spc="-10" dirty="0">
                <a:cs typeface="Source Sans Pro Light"/>
              </a:rPr>
              <a:t>favorable </a:t>
            </a:r>
            <a:r>
              <a:rPr lang="en-US" spc="-5" dirty="0">
                <a:cs typeface="Source Sans Pro Light"/>
              </a:rPr>
              <a:t>conditions for life </a:t>
            </a:r>
            <a:r>
              <a:rPr lang="en-US" dirty="0">
                <a:cs typeface="Source Sans Pro Light"/>
              </a:rPr>
              <a:t>on Earth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dirty="0">
                <a:cs typeface="Source Sans Pro Light"/>
              </a:rPr>
              <a:t>owed in the </a:t>
            </a:r>
            <a:r>
              <a:rPr lang="en-US" spc="-15" dirty="0">
                <a:cs typeface="Source Sans Pro Light"/>
              </a:rPr>
              <a:t>great </a:t>
            </a:r>
            <a:r>
              <a:rPr lang="en-US" spc="-10" dirty="0">
                <a:cs typeface="Source Sans Pro Light"/>
              </a:rPr>
              <a:t>part to </a:t>
            </a:r>
            <a:r>
              <a:rPr lang="en-US" spc="-5" dirty="0">
                <a:cs typeface="Source Sans Pro Light"/>
              </a:rPr>
              <a:t>its  </a:t>
            </a:r>
            <a:r>
              <a:rPr lang="en-US" dirty="0">
                <a:cs typeface="Source Sans Pro Light"/>
              </a:rPr>
              <a:t>position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Solar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System.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However,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universe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there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is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immense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number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other  </a:t>
            </a:r>
            <a:r>
              <a:rPr lang="en-US" spc="-10" dirty="0">
                <a:cs typeface="Source Sans Pro Light"/>
              </a:rPr>
              <a:t>planets </a:t>
            </a:r>
            <a:r>
              <a:rPr lang="en-US" dirty="0">
                <a:cs typeface="Source Sans Pro Light"/>
              </a:rPr>
              <a:t>with </a:t>
            </a:r>
            <a:r>
              <a:rPr lang="en-US" spc="-5" dirty="0">
                <a:cs typeface="Source Sans Pro Light"/>
              </a:rPr>
              <a:t>different, sometimes </a:t>
            </a:r>
            <a:r>
              <a:rPr lang="en-US" spc="-10" dirty="0">
                <a:cs typeface="Source Sans Pro Light"/>
              </a:rPr>
              <a:t>really extreme </a:t>
            </a:r>
            <a:r>
              <a:rPr lang="en-US" dirty="0">
                <a:cs typeface="Source Sans Pro Light"/>
              </a:rPr>
              <a:t>or curious </a:t>
            </a:r>
            <a:r>
              <a:rPr lang="en-US" spc="-5" dirty="0">
                <a:cs typeface="Source Sans Pro Light"/>
              </a:rPr>
              <a:t>conditions. Invite </a:t>
            </a:r>
            <a:r>
              <a:rPr lang="en-US" dirty="0">
                <a:cs typeface="Source Sans Pro Light"/>
              </a:rPr>
              <a:t>your </a:t>
            </a:r>
            <a:r>
              <a:rPr lang="en-US" spc="-5" dirty="0">
                <a:cs typeface="Source Sans Pro Light"/>
              </a:rPr>
              <a:t>students  briefly </a:t>
            </a:r>
            <a:r>
              <a:rPr lang="en-US" spc="-10" dirty="0">
                <a:cs typeface="Source Sans Pro Light"/>
              </a:rPr>
              <a:t>to conduct research </a:t>
            </a:r>
            <a:r>
              <a:rPr lang="en-US" spc="-5" dirty="0">
                <a:cs typeface="Source Sans Pro Light"/>
              </a:rPr>
              <a:t>into </a:t>
            </a:r>
            <a:r>
              <a:rPr lang="en-US" dirty="0">
                <a:cs typeface="Source Sans Pro Light"/>
              </a:rPr>
              <a:t>some of these </a:t>
            </a:r>
            <a:r>
              <a:rPr lang="en-US" spc="-5" dirty="0">
                <a:cs typeface="Source Sans Pro Light"/>
              </a:rPr>
              <a:t>peculiar planets! </a:t>
            </a:r>
            <a:r>
              <a:rPr lang="en-US" dirty="0">
                <a:cs typeface="Source Sans Pro Light"/>
              </a:rPr>
              <a:t>Divide the </a:t>
            </a:r>
            <a:r>
              <a:rPr lang="en-US" spc="-5" dirty="0">
                <a:cs typeface="Source Sans Pro Light"/>
              </a:rPr>
              <a:t>students into  groups, </a:t>
            </a:r>
            <a:r>
              <a:rPr lang="en-US" dirty="0">
                <a:cs typeface="Source Sans Pro Light"/>
              </a:rPr>
              <a:t>giving them some time </a:t>
            </a:r>
            <a:r>
              <a:rPr lang="en-US" spc="-10" dirty="0">
                <a:cs typeface="Source Sans Pro Light"/>
              </a:rPr>
              <a:t>to search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Internet for </a:t>
            </a:r>
            <a:r>
              <a:rPr lang="en-US" dirty="0">
                <a:cs typeface="Source Sans Pro Light"/>
              </a:rPr>
              <a:t>some </a:t>
            </a:r>
            <a:r>
              <a:rPr lang="en-US" spc="-5" dirty="0">
                <a:cs typeface="Source Sans Pro Light"/>
              </a:rPr>
              <a:t>information about </a:t>
            </a:r>
            <a:r>
              <a:rPr lang="en-US" dirty="0">
                <a:cs typeface="Source Sans Pro Light"/>
              </a:rPr>
              <a:t>these  </a:t>
            </a:r>
            <a:r>
              <a:rPr lang="en-US" spc="-5" dirty="0">
                <a:cs typeface="Source Sans Pro Light"/>
              </a:rPr>
              <a:t>planets, </a:t>
            </a:r>
            <a:r>
              <a:rPr lang="en-US" dirty="0">
                <a:cs typeface="Source Sans Pro Light"/>
              </a:rPr>
              <a:t>then </a:t>
            </a:r>
            <a:r>
              <a:rPr lang="en-US" spc="-5" dirty="0">
                <a:cs typeface="Source Sans Pro Light"/>
              </a:rPr>
              <a:t>ask </a:t>
            </a:r>
            <a:r>
              <a:rPr lang="en-US" dirty="0">
                <a:cs typeface="Source Sans Pro Light"/>
              </a:rPr>
              <a:t>them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present </a:t>
            </a:r>
            <a:r>
              <a:rPr lang="en-US" dirty="0">
                <a:cs typeface="Source Sans Pro Light"/>
              </a:rPr>
              <a:t>their</a:t>
            </a:r>
            <a:r>
              <a:rPr lang="en-US" spc="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findings!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91D75-9F6D-4646-8E33-85A7753F8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online.lifeliqe.com</a:t>
            </a:r>
            <a:br>
              <a:rPr lang="en-US" sz="2800" dirty="0">
                <a:solidFill>
                  <a:schemeClr val="bg1"/>
                </a:solidFill>
              </a:rPr>
            </a:br>
            <a:endParaRPr lang="cs-C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5964EE3-E3CC-4B14-A2F5-8D15E668B875}"/>
              </a:ext>
            </a:extLst>
          </p:cNvPr>
          <p:cNvGrpSpPr/>
          <p:nvPr/>
        </p:nvGrpSpPr>
        <p:grpSpPr>
          <a:xfrm>
            <a:off x="-19844" y="2755900"/>
            <a:ext cx="4876800" cy="828000"/>
            <a:chOff x="-1" y="546100"/>
            <a:chExt cx="4876800" cy="828000"/>
          </a:xfrm>
          <a:solidFill>
            <a:srgbClr val="FFBF00"/>
          </a:solidFill>
        </p:grpSpPr>
        <p:sp>
          <p:nvSpPr>
            <p:cNvPr id="45" name="object 25">
              <a:extLst>
                <a:ext uri="{FF2B5EF4-FFF2-40B4-BE49-F238E27FC236}">
                  <a16:creationId xmlns:a16="http://schemas.microsoft.com/office/drawing/2014/main" id="{0BAB9CC7-C80A-4C6B-8180-3CC3F33C5AB0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25">
              <a:extLst>
                <a:ext uri="{FF2B5EF4-FFF2-40B4-BE49-F238E27FC236}">
                  <a16:creationId xmlns:a16="http://schemas.microsoft.com/office/drawing/2014/main" id="{CFEDF660-7246-42C7-941B-A997C9796F20}"/>
                </a:ext>
              </a:extLst>
            </p:cNvPr>
            <p:cNvSpPr/>
            <p:nvPr/>
          </p:nvSpPr>
          <p:spPr>
            <a:xfrm>
              <a:off x="1620042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43DD17-CCDA-4CB6-B60E-D908CE45F6E0}"/>
              </a:ext>
            </a:extLst>
          </p:cNvPr>
          <p:cNvGrpSpPr/>
          <p:nvPr/>
        </p:nvGrpSpPr>
        <p:grpSpPr>
          <a:xfrm>
            <a:off x="-1" y="546100"/>
            <a:ext cx="3942557" cy="828000"/>
            <a:chOff x="-1" y="546100"/>
            <a:chExt cx="3942557" cy="828000"/>
          </a:xfrm>
        </p:grpSpPr>
        <p:sp>
          <p:nvSpPr>
            <p:cNvPr id="48" name="object 25">
              <a:extLst>
                <a:ext uri="{FF2B5EF4-FFF2-40B4-BE49-F238E27FC236}">
                  <a16:creationId xmlns:a16="http://schemas.microsoft.com/office/drawing/2014/main" id="{6AA20AFB-F22F-4376-B43E-B1732B755903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25">
              <a:extLst>
                <a:ext uri="{FF2B5EF4-FFF2-40B4-BE49-F238E27FC236}">
                  <a16:creationId xmlns:a16="http://schemas.microsoft.com/office/drawing/2014/main" id="{BC083F3F-27C3-451C-A79A-91BBE96CB6F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cs typeface="Source Sans Pro Light"/>
              </a:rPr>
              <a:t>Lesson</a:t>
            </a:r>
            <a:r>
              <a:rPr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10" dirty="0">
                <a:solidFill>
                  <a:srgbClr val="FFFFFF"/>
                </a:solidFill>
                <a:cs typeface="Source Sans Pro Light"/>
              </a:rPr>
              <a:t>overview</a:t>
            </a:r>
            <a:endParaRPr sz="28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50" y="1689100"/>
            <a:ext cx="17220406" cy="83612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planet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Earth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more than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4.6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billion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year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history,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over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course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which 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 undergone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substantial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changes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conditions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offers life.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All living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organisms have had 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adapt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these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changes;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those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that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were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unable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died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out.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However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survivors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have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also  contributed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creation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alteration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these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life conditions.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process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mutual  influence between different elements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environment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called coevolution, 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 contributed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considerably 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changing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our</a:t>
            </a:r>
            <a:r>
              <a:rPr lang="en-US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planet.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3870007"/>
            <a:ext cx="7085806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5080" indent="-116839">
              <a:lnSpc>
                <a:spcPct val="100000"/>
              </a:lnSpc>
              <a:spcBef>
                <a:spcPts val="100"/>
              </a:spcBef>
              <a:buChar char="•"/>
              <a:tabLst>
                <a:tab pos="11683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Learn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about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evolution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development of Earth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life forms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which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have  inhabited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since its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creation.</a:t>
            </a:r>
            <a:endParaRPr lang="en-US" dirty="0">
              <a:cs typeface="Source Sans Pro Light"/>
            </a:endParaRPr>
          </a:p>
          <a:p>
            <a:pPr marL="116839" marR="27940" indent="-116839">
              <a:lnSpc>
                <a:spcPct val="100000"/>
              </a:lnSpc>
              <a:buChar char="•"/>
              <a:tabLst>
                <a:tab pos="11683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Understand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factors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which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have contributed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formation</a:t>
            </a:r>
            <a:br>
              <a:rPr lang="cs-CZ" spc="-5" dirty="0">
                <a:solidFill>
                  <a:srgbClr val="231F20"/>
                </a:solidFill>
                <a:cs typeface="Source Sans Pro Light"/>
              </a:rPr>
            </a:b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environments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Earth over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its history.</a:t>
            </a:r>
            <a:endParaRPr lang="en-US" dirty="0">
              <a:cs typeface="Source Sans Pro Light"/>
            </a:endParaRPr>
          </a:p>
          <a:p>
            <a:pPr marL="116205" indent="-103505">
              <a:lnSpc>
                <a:spcPct val="100000"/>
              </a:lnSpc>
              <a:buChar char="•"/>
              <a:tabLst>
                <a:tab pos="116839" algn="l"/>
              </a:tabLst>
            </a:pPr>
            <a:r>
              <a:rPr lang="en-US" spc="5" dirty="0">
                <a:solidFill>
                  <a:srgbClr val="231F20"/>
                </a:solidFill>
                <a:cs typeface="Source Sans Pro Light"/>
              </a:rPr>
              <a:t>Observe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mutual influence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living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nature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Earth’s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systems.</a:t>
            </a:r>
            <a:endParaRPr lang="en-US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3429" y="3915295"/>
            <a:ext cx="7497375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Earth,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Formation,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Sun,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Stars,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Solar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system, Planets, Galaxy,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Milky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Way,</a:t>
            </a:r>
            <a:r>
              <a:rPr lang="en-US" i="1" spc="1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Moon</a:t>
            </a:r>
            <a:endParaRPr lang="en-US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2948045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4731" y="2755900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310687" y="2948045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 dirty="0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-794" y="57277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65162" y="59198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8419908A-73EE-45F9-9193-CA492258A6CF}"/>
              </a:ext>
            </a:extLst>
          </p:cNvPr>
          <p:cNvSpPr txBox="1"/>
          <p:nvPr/>
        </p:nvSpPr>
        <p:spPr>
          <a:xfrm>
            <a:off x="2798300" y="7157948"/>
            <a:ext cx="6325856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Conduct</a:t>
            </a:r>
            <a:r>
              <a:rPr sz="1600" b="0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short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as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well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as</a:t>
            </a:r>
            <a:r>
              <a:rPr sz="1600" b="0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more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sustained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research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projects</a:t>
            </a:r>
            <a:r>
              <a:rPr sz="1600" b="0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sz="1600" b="0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answer</a:t>
            </a:r>
            <a:br>
              <a:rPr lang="cs-CZ" sz="1600" b="0" spc="-5" dirty="0">
                <a:solidFill>
                  <a:srgbClr val="231F20"/>
                </a:solidFill>
                <a:cs typeface="Source Sans Pro Light"/>
              </a:rPr>
            </a:b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question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(including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 self-generated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question)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or solve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problem;  narrow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or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broaden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5" dirty="0">
                <a:solidFill>
                  <a:srgbClr val="231F20"/>
                </a:solidFill>
                <a:cs typeface="Source Sans Pro Light"/>
              </a:rPr>
              <a:t>inquiry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when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appropriate; demonstrating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understanding</a:t>
            </a:r>
            <a:br>
              <a:rPr lang="cs-CZ" sz="1600" spc="-5" dirty="0">
                <a:solidFill>
                  <a:srgbClr val="231F20"/>
                </a:solidFill>
                <a:cs typeface="Source Sans Pro Light"/>
              </a:rPr>
            </a:br>
            <a:r>
              <a:rPr sz="1600" b="0" dirty="0">
                <a:solidFill>
                  <a:srgbClr val="231F20"/>
                </a:solidFill>
                <a:cs typeface="Source Sans Pro Light"/>
              </a:rPr>
              <a:t>of  the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subject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under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investigation.</a:t>
            </a:r>
            <a:endParaRPr sz="1600" dirty="0">
              <a:cs typeface="Source Sans Pro Light"/>
            </a:endParaRPr>
          </a:p>
        </p:txBody>
      </p:sp>
      <p:sp>
        <p:nvSpPr>
          <p:cNvPr id="32" name="object 21">
            <a:extLst>
              <a:ext uri="{FF2B5EF4-FFF2-40B4-BE49-F238E27FC236}">
                <a16:creationId xmlns:a16="http://schemas.microsoft.com/office/drawing/2014/main" id="{8F57F7CE-4137-47BE-92F9-E271CA715577}"/>
              </a:ext>
            </a:extLst>
          </p:cNvPr>
          <p:cNvSpPr txBox="1"/>
          <p:nvPr/>
        </p:nvSpPr>
        <p:spPr>
          <a:xfrm>
            <a:off x="2798300" y="8255227"/>
            <a:ext cx="6325856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Gather relevant information from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multiple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authoritative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print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digital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sources,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using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advanced searches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effectively; assess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 usefulness of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each source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answering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research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question; 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integrate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information into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text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selectively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to maintain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flow  of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ideas, avoiding plagiarism and following</a:t>
            </a:r>
            <a:r>
              <a:rPr lang="cs-CZ" sz="1600" b="0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standard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format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for 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citation.</a:t>
            </a:r>
            <a:endParaRPr sz="1600" dirty="0">
              <a:cs typeface="Source Sans Pro Light"/>
            </a:endParaRPr>
          </a:p>
        </p:txBody>
      </p:sp>
      <p:sp>
        <p:nvSpPr>
          <p:cNvPr id="33" name="object 22">
            <a:extLst>
              <a:ext uri="{FF2B5EF4-FFF2-40B4-BE49-F238E27FC236}">
                <a16:creationId xmlns:a16="http://schemas.microsoft.com/office/drawing/2014/main" id="{69C8B08A-CE45-4593-9AB6-7185B581219F}"/>
              </a:ext>
            </a:extLst>
          </p:cNvPr>
          <p:cNvSpPr txBox="1"/>
          <p:nvPr/>
        </p:nvSpPr>
        <p:spPr>
          <a:xfrm>
            <a:off x="2798300" y="9535388"/>
            <a:ext cx="6249656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Initiate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participate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effectively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range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collaborative 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discussions (one-on-one, in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groups,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teacher-led)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with</a:t>
            </a:r>
            <a:r>
              <a:rPr sz="1600" b="0" spc="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diverse</a:t>
            </a:r>
            <a:r>
              <a:rPr lang="cs-CZ" sz="1600" b="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z="1600" spc="-5" dirty="0">
                <a:solidFill>
                  <a:srgbClr val="231F20"/>
                </a:solidFill>
                <a:cs typeface="Source Sans Pro Light"/>
              </a:rPr>
              <a:t>partners </a:t>
            </a:r>
            <a:r>
              <a:rPr lang="en-US" sz="1600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z="1600" spc="-10" dirty="0">
                <a:solidFill>
                  <a:srgbClr val="231F20"/>
                </a:solidFill>
                <a:cs typeface="Source Sans Pro Light"/>
              </a:rPr>
              <a:t>grades</a:t>
            </a:r>
            <a:endParaRPr lang="cs-CZ" sz="1600" spc="-10" dirty="0">
              <a:solidFill>
                <a:srgbClr val="231F20"/>
              </a:solidFill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r>
              <a:rPr lang="en-US" sz="1600" dirty="0">
                <a:solidFill>
                  <a:srgbClr val="231F20"/>
                </a:solidFill>
                <a:cs typeface="Source Sans Pro Light"/>
              </a:rPr>
              <a:t>9–10 </a:t>
            </a:r>
            <a:r>
              <a:rPr lang="en-US" sz="1600" spc="-5" dirty="0">
                <a:solidFill>
                  <a:srgbClr val="231F20"/>
                </a:solidFill>
                <a:cs typeface="Source Sans Pro Light"/>
              </a:rPr>
              <a:t>topics, </a:t>
            </a:r>
            <a:r>
              <a:rPr lang="en-US" sz="1600" spc="-10" dirty="0">
                <a:solidFill>
                  <a:srgbClr val="231F20"/>
                </a:solidFill>
                <a:cs typeface="Source Sans Pro Light"/>
              </a:rPr>
              <a:t>texts, </a:t>
            </a:r>
            <a:r>
              <a:rPr lang="en-US" sz="1600" spc="-5" dirty="0">
                <a:solidFill>
                  <a:srgbClr val="231F20"/>
                </a:solidFill>
                <a:cs typeface="Source Sans Pro Light"/>
              </a:rPr>
              <a:t>and</a:t>
            </a:r>
            <a:r>
              <a:rPr lang="en-US" sz="1600" spc="-1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z="1600" dirty="0">
                <a:solidFill>
                  <a:srgbClr val="231F20"/>
                </a:solidFill>
                <a:cs typeface="Source Sans Pro Light"/>
              </a:rPr>
              <a:t>issues.</a:t>
            </a:r>
            <a:endParaRPr lang="en-US" sz="1600" dirty="0">
              <a:cs typeface="Source Sans Pro Light"/>
            </a:endParaRP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2C9A5BB0-7533-45B7-BB72-64E575D48D7E}"/>
              </a:ext>
            </a:extLst>
          </p:cNvPr>
          <p:cNvSpPr txBox="1"/>
          <p:nvPr/>
        </p:nvSpPr>
        <p:spPr>
          <a:xfrm>
            <a:off x="970757" y="6870700"/>
            <a:ext cx="1659056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solidFill>
                  <a:srgbClr val="231F20"/>
                </a:solidFill>
                <a:cs typeface="Source Sans Pro"/>
              </a:rPr>
              <a:t>Common </a:t>
            </a:r>
            <a:r>
              <a:rPr sz="1600" b="1" i="1" spc="-5" dirty="0">
                <a:solidFill>
                  <a:srgbClr val="231F20"/>
                </a:solidFill>
                <a:cs typeface="Source Sans Pro"/>
              </a:rPr>
              <a:t>Core</a:t>
            </a:r>
            <a:endParaRPr lang="cs-CZ" sz="1600" b="1" i="1" spc="-5" dirty="0">
              <a:solidFill>
                <a:srgbClr val="231F20"/>
              </a:solidFill>
              <a:cs typeface="Source Sans Pr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CCSS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ELA-Literacy  W.9-10.7</a:t>
            </a:r>
            <a:endParaRPr sz="1600" dirty="0">
              <a:cs typeface="Source Sans Pro Light"/>
            </a:endParaRPr>
          </a:p>
        </p:txBody>
      </p:sp>
      <p:sp>
        <p:nvSpPr>
          <p:cNvPr id="35" name="object 24">
            <a:extLst>
              <a:ext uri="{FF2B5EF4-FFF2-40B4-BE49-F238E27FC236}">
                <a16:creationId xmlns:a16="http://schemas.microsoft.com/office/drawing/2014/main" id="{A796E419-2D29-4104-A16F-F43979FE62FA}"/>
              </a:ext>
            </a:extLst>
          </p:cNvPr>
          <p:cNvSpPr txBox="1"/>
          <p:nvPr/>
        </p:nvSpPr>
        <p:spPr>
          <a:xfrm>
            <a:off x="970757" y="8252871"/>
            <a:ext cx="99834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35" dirty="0">
                <a:solidFill>
                  <a:srgbClr val="231F20"/>
                </a:solidFill>
                <a:cs typeface="Source Sans Pro Light"/>
              </a:rPr>
              <a:t>W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.9-10.8</a:t>
            </a:r>
            <a:endParaRPr sz="1600" dirty="0">
              <a:cs typeface="Source Sans Pro Light"/>
            </a:endParaRPr>
          </a:p>
        </p:txBody>
      </p:sp>
      <p:sp>
        <p:nvSpPr>
          <p:cNvPr id="36" name="object 25">
            <a:extLst>
              <a:ext uri="{FF2B5EF4-FFF2-40B4-BE49-F238E27FC236}">
                <a16:creationId xmlns:a16="http://schemas.microsoft.com/office/drawing/2014/main" id="{5576D55B-7ED2-409E-A127-70FF2BB94F19}"/>
              </a:ext>
            </a:extLst>
          </p:cNvPr>
          <p:cNvSpPr txBox="1"/>
          <p:nvPr/>
        </p:nvSpPr>
        <p:spPr>
          <a:xfrm>
            <a:off x="970756" y="9533031"/>
            <a:ext cx="106723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SL.9-10.1</a:t>
            </a:r>
            <a:endParaRPr sz="1600" dirty="0">
              <a:cs typeface="Source Sans Pro Light"/>
            </a:endParaRPr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FC1DBA59-94A7-4902-AD45-2E83022B046C}"/>
              </a:ext>
            </a:extLst>
          </p:cNvPr>
          <p:cNvSpPr txBox="1"/>
          <p:nvPr/>
        </p:nvSpPr>
        <p:spPr>
          <a:xfrm>
            <a:off x="11638756" y="7155531"/>
            <a:ext cx="66294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Present information,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findings,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supporting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evidence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clearly, 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concisely, and logically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such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that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listeners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follow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line of 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reasoning and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organization,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development,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substance,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style 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are appropriate to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purpose,</a:t>
            </a:r>
            <a:r>
              <a:rPr lang="cs-CZ" sz="1600" b="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audience,</a:t>
            </a:r>
            <a:r>
              <a:rPr lang="cs-CZ" sz="1600" b="0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</a:t>
            </a:r>
            <a:r>
              <a:rPr sz="1600" b="0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task.</a:t>
            </a:r>
            <a:endParaRPr sz="1600" dirty="0">
              <a:cs typeface="Source Sans Pro Light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1CA4133C-CE7B-4F09-95AE-7BE7E5602E97}"/>
              </a:ext>
            </a:extLst>
          </p:cNvPr>
          <p:cNvSpPr txBox="1"/>
          <p:nvPr/>
        </p:nvSpPr>
        <p:spPr>
          <a:xfrm>
            <a:off x="11638756" y="8239952"/>
            <a:ext cx="6629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Make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strategic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use of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digital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media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(e.g.,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textual, graphical,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audio,  visual,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interactive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elements)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presentations to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enhance  understanding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of findings,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reasoning, and evidence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add  interest.</a:t>
            </a:r>
            <a:endParaRPr sz="1600" dirty="0">
              <a:cs typeface="Source Sans Pro Light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52E80024-F06C-4B92-995E-44A7498E205D}"/>
              </a:ext>
            </a:extLst>
          </p:cNvPr>
          <p:cNvSpPr txBox="1"/>
          <p:nvPr/>
        </p:nvSpPr>
        <p:spPr>
          <a:xfrm>
            <a:off x="11638756" y="9337233"/>
            <a:ext cx="663041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Construct an argument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based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evidence about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simultaneous  coevolution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Earth’s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systems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life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on</a:t>
            </a:r>
            <a:r>
              <a:rPr sz="1600" b="0" spc="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Earth.</a:t>
            </a:r>
            <a:endParaRPr sz="1600" dirty="0">
              <a:cs typeface="Source Sans Pro Light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0ACD48BB-9513-4465-ABF0-D8ADD6462209}"/>
              </a:ext>
            </a:extLst>
          </p:cNvPr>
          <p:cNvSpPr txBox="1"/>
          <p:nvPr/>
        </p:nvSpPr>
        <p:spPr>
          <a:xfrm>
            <a:off x="10209557" y="7155531"/>
            <a:ext cx="92848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SL.9-10.4</a:t>
            </a:r>
            <a:endParaRPr sz="1600" dirty="0">
              <a:cs typeface="Source Sans Pro Light"/>
            </a:endParaRP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11B5DCA8-526B-4A24-BE0C-6DB6EDD91880}"/>
              </a:ext>
            </a:extLst>
          </p:cNvPr>
          <p:cNvSpPr txBox="1"/>
          <p:nvPr/>
        </p:nvSpPr>
        <p:spPr>
          <a:xfrm>
            <a:off x="10209557" y="8239952"/>
            <a:ext cx="92848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SL.9-10.5</a:t>
            </a:r>
            <a:endParaRPr sz="1600" dirty="0">
              <a:cs typeface="Source Sans Pro Light"/>
            </a:endParaRP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034101AA-FAC8-4C0E-BB72-8EBE3854FAAB}"/>
              </a:ext>
            </a:extLst>
          </p:cNvPr>
          <p:cNvSpPr txBox="1"/>
          <p:nvPr/>
        </p:nvSpPr>
        <p:spPr>
          <a:xfrm>
            <a:off x="10209557" y="9154352"/>
            <a:ext cx="10828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231F20"/>
                </a:solidFill>
                <a:cs typeface="Source Sans Pro"/>
              </a:rPr>
              <a:t>NGSS</a:t>
            </a:r>
            <a:endParaRPr sz="1600" b="1" dirty="0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HS-ESS2-7</a:t>
            </a:r>
            <a:endParaRPr sz="1600" dirty="0">
              <a:cs typeface="Source Sans Pro Ligh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BA70FF6-7CCA-4369-A883-B4CFDE1F7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78AB1-8CB4-45A3-9062-8FA23E8CC3F2}"/>
              </a:ext>
            </a:extLst>
          </p:cNvPr>
          <p:cNvGrpSpPr/>
          <p:nvPr/>
        </p:nvGrpSpPr>
        <p:grpSpPr>
          <a:xfrm>
            <a:off x="-1" y="546100"/>
            <a:ext cx="4628357" cy="828000"/>
            <a:chOff x="-1" y="546100"/>
            <a:chExt cx="4628357" cy="82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0180E4-2DA3-4A53-9D76-F0FD54A89C99}"/>
                </a:ext>
              </a:extLst>
            </p:cNvPr>
            <p:cNvGrpSpPr/>
            <p:nvPr/>
          </p:nvGrpSpPr>
          <p:grpSpPr>
            <a:xfrm>
              <a:off x="-1" y="546100"/>
              <a:ext cx="3942557" cy="828000"/>
              <a:chOff x="-1" y="546100"/>
              <a:chExt cx="3942557" cy="828000"/>
            </a:xfrm>
          </p:grpSpPr>
          <p:sp>
            <p:nvSpPr>
              <p:cNvPr id="18" name="object 25">
                <a:extLst>
                  <a:ext uri="{FF2B5EF4-FFF2-40B4-BE49-F238E27FC236}">
                    <a16:creationId xmlns:a16="http://schemas.microsoft.com/office/drawing/2014/main" id="{7CA90AAE-D612-48FE-910B-C266F9F166E3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8B598FF6-A900-4144-B21C-815E1AE9780F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BF25CA-CBCA-4729-956F-F8FCA95A8359}"/>
                </a:ext>
              </a:extLst>
            </p:cNvPr>
            <p:cNvGrpSpPr/>
            <p:nvPr/>
          </p:nvGrpSpPr>
          <p:grpSpPr>
            <a:xfrm>
              <a:off x="685799" y="546100"/>
              <a:ext cx="3942557" cy="828000"/>
              <a:chOff x="-1" y="546100"/>
              <a:chExt cx="3942557" cy="828000"/>
            </a:xfrm>
          </p:grpSpPr>
          <p:sp>
            <p:nvSpPr>
              <p:cNvPr id="21" name="object 25">
                <a:extLst>
                  <a:ext uri="{FF2B5EF4-FFF2-40B4-BE49-F238E27FC236}">
                    <a16:creationId xmlns:a16="http://schemas.microsoft.com/office/drawing/2014/main" id="{748C4CD0-A3F7-4A02-9D64-72135F4B81DD}"/>
                  </a:ext>
                </a:extLst>
              </p:cNvPr>
              <p:cNvSpPr/>
              <p:nvPr/>
            </p:nvSpPr>
            <p:spPr>
              <a:xfrm>
                <a:off x="-1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541A5C72-B819-45F8-8C42-690DF253DD65}"/>
                  </a:ext>
                </a:extLst>
              </p:cNvPr>
              <p:cNvSpPr/>
              <p:nvPr/>
            </p:nvSpPr>
            <p:spPr>
              <a:xfrm>
                <a:off x="685799" y="546100"/>
                <a:ext cx="3256757" cy="828000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437514">
                    <a:moveTo>
                      <a:pt x="1736031" y="0"/>
                    </a:moveTo>
                    <a:lnTo>
                      <a:pt x="0" y="0"/>
                    </a:lnTo>
                    <a:lnTo>
                      <a:pt x="0" y="437153"/>
                    </a:lnTo>
                    <a:lnTo>
                      <a:pt x="1736031" y="437153"/>
                    </a:lnTo>
                    <a:lnTo>
                      <a:pt x="1786148" y="431380"/>
                    </a:lnTo>
                    <a:lnTo>
                      <a:pt x="1832155" y="414936"/>
                    </a:lnTo>
                    <a:lnTo>
                      <a:pt x="1872739" y="389134"/>
                    </a:lnTo>
                    <a:lnTo>
                      <a:pt x="1906588" y="355285"/>
                    </a:lnTo>
                    <a:lnTo>
                      <a:pt x="1932391" y="314701"/>
                    </a:lnTo>
                    <a:lnTo>
                      <a:pt x="1948834" y="268694"/>
                    </a:lnTo>
                    <a:lnTo>
                      <a:pt x="1954607" y="218577"/>
                    </a:lnTo>
                    <a:lnTo>
                      <a:pt x="1948834" y="168459"/>
                    </a:lnTo>
                    <a:lnTo>
                      <a:pt x="1932391" y="122452"/>
                    </a:lnTo>
                    <a:lnTo>
                      <a:pt x="1906588" y="81868"/>
                    </a:lnTo>
                    <a:lnTo>
                      <a:pt x="1872739" y="48018"/>
                    </a:lnTo>
                    <a:lnTo>
                      <a:pt x="1832155" y="22216"/>
                    </a:lnTo>
                    <a:lnTo>
                      <a:pt x="1786148" y="5772"/>
                    </a:lnTo>
                    <a:lnTo>
                      <a:pt x="1736031" y="0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1.</a:t>
            </a:r>
            <a:r>
              <a:rPr lang="cs-CZ" sz="28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Introduction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1113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Despite being </a:t>
            </a:r>
            <a:r>
              <a:rPr lang="en-US" dirty="0">
                <a:cs typeface="Source Sans Pro Light"/>
              </a:rPr>
              <a:t>only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speck in </a:t>
            </a:r>
            <a:r>
              <a:rPr lang="en-US" spc="-5" dirty="0">
                <a:cs typeface="Source Sans Pro Light"/>
              </a:rPr>
              <a:t>an </a:t>
            </a:r>
            <a:r>
              <a:rPr lang="en-US" dirty="0">
                <a:cs typeface="Source Sans Pro Light"/>
              </a:rPr>
              <a:t>immense universe, our </a:t>
            </a:r>
            <a:r>
              <a:rPr lang="en-US" spc="-5" dirty="0">
                <a:cs typeface="Source Sans Pro Light"/>
              </a:rPr>
              <a:t>planet </a:t>
            </a:r>
            <a:r>
              <a:rPr lang="en-US" dirty="0">
                <a:cs typeface="Source Sans Pro Light"/>
              </a:rPr>
              <a:t>Earth is unique.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spc="-10" dirty="0">
                <a:cs typeface="Source Sans Pro Light"/>
              </a:rPr>
              <a:t>date, </a:t>
            </a:r>
            <a:r>
              <a:rPr lang="en-US" dirty="0">
                <a:cs typeface="Source Sans Pro Light"/>
              </a:rPr>
              <a:t>it</a:t>
            </a:r>
            <a:r>
              <a:rPr lang="en-US" spc="-1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is  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only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planet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know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life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present,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having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developed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there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over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approximately</a:t>
            </a:r>
            <a:br>
              <a:rPr lang="cs-CZ" spc="-10" dirty="0">
                <a:cs typeface="Source Sans Pro Light"/>
              </a:rPr>
            </a:br>
            <a:r>
              <a:rPr lang="en-US" dirty="0">
                <a:cs typeface="Source Sans Pro Light"/>
              </a:rPr>
              <a:t>4.6 </a:t>
            </a:r>
            <a:r>
              <a:rPr lang="en-US" spc="-5" dirty="0">
                <a:cs typeface="Source Sans Pro Light"/>
              </a:rPr>
              <a:t>billion </a:t>
            </a:r>
            <a:r>
              <a:rPr lang="en-US" spc="-10" dirty="0">
                <a:cs typeface="Source Sans Pro Light"/>
              </a:rPr>
              <a:t>year existence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planet.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comparison </a:t>
            </a:r>
            <a:r>
              <a:rPr lang="en-US" dirty="0">
                <a:cs typeface="Source Sans Pro Light"/>
              </a:rPr>
              <a:t>with </a:t>
            </a:r>
            <a:r>
              <a:rPr lang="en-US" spc="-5" dirty="0">
                <a:cs typeface="Source Sans Pro Light"/>
              </a:rPr>
              <a:t>other </a:t>
            </a:r>
            <a:r>
              <a:rPr lang="en-US" spc="-15" dirty="0">
                <a:cs typeface="Source Sans Pro Light"/>
              </a:rPr>
              <a:t>space </a:t>
            </a:r>
            <a:r>
              <a:rPr lang="en-US" spc="-5" dirty="0">
                <a:cs typeface="Source Sans Pro Light"/>
              </a:rPr>
              <a:t>objects, </a:t>
            </a:r>
            <a:r>
              <a:rPr lang="en-US" dirty="0">
                <a:cs typeface="Source Sans Pro Light"/>
              </a:rPr>
              <a:t>Earth is  </a:t>
            </a:r>
            <a:r>
              <a:rPr lang="en-US" spc="-5" dirty="0">
                <a:cs typeface="Source Sans Pro Light"/>
              </a:rPr>
              <a:t>relatively small. </a:t>
            </a:r>
            <a:r>
              <a:rPr lang="en-US" dirty="0">
                <a:cs typeface="Source Sans Pro Light"/>
              </a:rPr>
              <a:t>It </a:t>
            </a:r>
            <a:r>
              <a:rPr lang="en-US" spc="-5" dirty="0">
                <a:cs typeface="Source Sans Pro Light"/>
              </a:rPr>
              <a:t>revolves around </a:t>
            </a:r>
            <a:r>
              <a:rPr lang="en-US" dirty="0">
                <a:cs typeface="Source Sans Pro Light"/>
              </a:rPr>
              <a:t>the Sun, </a:t>
            </a:r>
            <a:r>
              <a:rPr lang="en-US" spc="-5" dirty="0">
                <a:cs typeface="Source Sans Pro Light"/>
              </a:rPr>
              <a:t>an obscure </a:t>
            </a:r>
            <a:r>
              <a:rPr lang="en-US" spc="-20" dirty="0">
                <a:cs typeface="Source Sans Pro Light"/>
              </a:rPr>
              <a:t>star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 Light"/>
              </a:rPr>
              <a:t>interior </a:t>
            </a:r>
            <a:r>
              <a:rPr lang="en-US" dirty="0">
                <a:cs typeface="Source Sans Pro Light"/>
              </a:rPr>
              <a:t>of the Milky </a:t>
            </a:r>
            <a:r>
              <a:rPr lang="en-US" spc="-10" dirty="0">
                <a:cs typeface="Source Sans Pro Light"/>
              </a:rPr>
              <a:t>Way  galaxy. </a:t>
            </a:r>
            <a:r>
              <a:rPr lang="en-US" dirty="0">
                <a:cs typeface="Source Sans Pro Light"/>
              </a:rPr>
              <a:t>Go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Lifeliqe </a:t>
            </a:r>
            <a:r>
              <a:rPr lang="en-US" spc="-10" dirty="0">
                <a:cs typeface="Source Sans Pro Light"/>
              </a:rPr>
              <a:t>app, </a:t>
            </a:r>
            <a:r>
              <a:rPr lang="en-US" spc="-5" dirty="0">
                <a:cs typeface="Source Sans Pro Light"/>
              </a:rPr>
              <a:t>browse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"/>
              </a:rPr>
              <a:t>Astronomy </a:t>
            </a:r>
            <a:r>
              <a:rPr lang="en-US" spc="-5" dirty="0">
                <a:cs typeface="Source Sans Pro Light"/>
              </a:rPr>
              <a:t>library, and </a:t>
            </a:r>
            <a:r>
              <a:rPr lang="en-US" dirty="0">
                <a:cs typeface="Source Sans Pro Light"/>
              </a:rPr>
              <a:t>find the </a:t>
            </a:r>
            <a:r>
              <a:rPr lang="en-US" spc="-5" dirty="0">
                <a:cs typeface="Source Sans Pro"/>
              </a:rPr>
              <a:t>“Galaxy” </a:t>
            </a:r>
            <a:r>
              <a:rPr lang="en-US" dirty="0">
                <a:cs typeface="Source Sans Pro Light"/>
              </a:rPr>
              <a:t>model.  Open it </a:t>
            </a:r>
            <a:r>
              <a:rPr lang="en-US" spc="-5" dirty="0">
                <a:cs typeface="Source Sans Pro Light"/>
              </a:rPr>
              <a:t>and ask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guess </a:t>
            </a:r>
            <a:r>
              <a:rPr lang="en-US" spc="-5" dirty="0">
                <a:cs typeface="Source Sans Pro Light"/>
              </a:rPr>
              <a:t>where </a:t>
            </a:r>
            <a:r>
              <a:rPr lang="en-US" dirty="0">
                <a:cs typeface="Source Sans Pro Light"/>
              </a:rPr>
              <a:t>the Sun is hidden. </a:t>
            </a:r>
            <a:r>
              <a:rPr lang="en-US" spc="-5" dirty="0">
                <a:cs typeface="Source Sans Pro Light"/>
              </a:rPr>
              <a:t>Can </a:t>
            </a:r>
            <a:r>
              <a:rPr lang="en-US" dirty="0">
                <a:cs typeface="Source Sans Pro Light"/>
              </a:rPr>
              <a:t>they see </a:t>
            </a:r>
            <a:r>
              <a:rPr lang="en-US" spc="-10" dirty="0">
                <a:cs typeface="Source Sans Pro Light"/>
              </a:rPr>
              <a:t>it?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discover  its </a:t>
            </a:r>
            <a:r>
              <a:rPr lang="en-US" dirty="0">
                <a:cs typeface="Source Sans Pro Light"/>
              </a:rPr>
              <a:t>position, click on the </a:t>
            </a:r>
            <a:r>
              <a:rPr lang="en-US" spc="-5" dirty="0">
                <a:cs typeface="Source Sans Pro"/>
              </a:rPr>
              <a:t>Position </a:t>
            </a:r>
            <a:r>
              <a:rPr lang="en-US" dirty="0">
                <a:cs typeface="Source Sans Pro"/>
              </a:rPr>
              <a:t>of the sun </a:t>
            </a:r>
            <a:r>
              <a:rPr lang="en-US" spc="-5" dirty="0">
                <a:cs typeface="Source Sans Pro Light"/>
              </a:rPr>
              <a:t>part. </a:t>
            </a:r>
            <a:r>
              <a:rPr lang="en-US" dirty="0">
                <a:cs typeface="Source Sans Pro Light"/>
              </a:rPr>
              <a:t>Mention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huge </a:t>
            </a:r>
            <a:r>
              <a:rPr lang="en-US" dirty="0">
                <a:cs typeface="Source Sans Pro Light"/>
              </a:rPr>
              <a:t>dimensions of  our </a:t>
            </a:r>
            <a:r>
              <a:rPr lang="en-US" spc="-10" dirty="0">
                <a:cs typeface="Source Sans Pro Light"/>
              </a:rPr>
              <a:t>galaxy </a:t>
            </a:r>
            <a:r>
              <a:rPr lang="en-US" dirty="0">
                <a:cs typeface="Source Sans Pro Light"/>
              </a:rPr>
              <a:t>using the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spc="-10" dirty="0">
                <a:cs typeface="Source Sans Pro"/>
              </a:rPr>
              <a:t>Measure </a:t>
            </a:r>
            <a:r>
              <a:rPr lang="en-US" dirty="0">
                <a:cs typeface="Source Sans Pro"/>
              </a:rPr>
              <a:t>[Light </a:t>
            </a:r>
            <a:r>
              <a:rPr lang="en-US" spc="-15" dirty="0">
                <a:cs typeface="Source Sans Pro"/>
              </a:rPr>
              <a:t>Years]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help you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your </a:t>
            </a:r>
            <a:r>
              <a:rPr lang="en-US" spc="-5" dirty="0">
                <a:cs typeface="Source Sans Pro Light"/>
              </a:rPr>
              <a:t>students imagine its  </a:t>
            </a:r>
            <a:r>
              <a:rPr lang="en-US" dirty="0">
                <a:cs typeface="Source Sans Pro Light"/>
              </a:rPr>
              <a:t>immensity!</a:t>
            </a:r>
          </a:p>
        </p:txBody>
      </p:sp>
      <p:sp>
        <p:nvSpPr>
          <p:cNvPr id="14" name="object 15">
            <a:hlinkClick r:id="rId2"/>
            <a:extLst>
              <a:ext uri="{FF2B5EF4-FFF2-40B4-BE49-F238E27FC236}">
                <a16:creationId xmlns:a16="http://schemas.microsoft.com/office/drawing/2014/main" id="{57A6A9DE-E355-413B-B890-E5BA0B07F5F4}"/>
              </a:ext>
            </a:extLst>
          </p:cNvPr>
          <p:cNvSpPr/>
          <p:nvPr/>
        </p:nvSpPr>
        <p:spPr>
          <a:xfrm>
            <a:off x="3409156" y="3365500"/>
            <a:ext cx="11552354" cy="6498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36AD7-04F3-4FBF-B112-0758A9107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69F7C2-1D5F-45A3-BC7D-0DE7533416E8}"/>
              </a:ext>
            </a:extLst>
          </p:cNvPr>
          <p:cNvSpPr/>
          <p:nvPr/>
        </p:nvSpPr>
        <p:spPr>
          <a:xfrm>
            <a:off x="12607981" y="987821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31309-928D-41DD-A270-4D749D777110}"/>
              </a:ext>
            </a:extLst>
          </p:cNvPr>
          <p:cNvGrpSpPr/>
          <p:nvPr/>
        </p:nvGrpSpPr>
        <p:grpSpPr>
          <a:xfrm>
            <a:off x="-19844" y="546100"/>
            <a:ext cx="7227901" cy="828000"/>
            <a:chOff x="279096" y="8642689"/>
            <a:chExt cx="3781929" cy="439424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676FAFFE-69EA-469A-87DF-86D3F3E1E975}"/>
                </a:ext>
              </a:extLst>
            </p:cNvPr>
            <p:cNvSpPr/>
            <p:nvPr/>
          </p:nvSpPr>
          <p:spPr>
            <a:xfrm>
              <a:off x="279096" y="8642693"/>
              <a:ext cx="35658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9F21A726-8899-4DA3-9B25-42CAF48AB61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41A775D5-8748-4E9F-B669-41673196E54D}"/>
              </a:ext>
            </a:extLst>
          </p:cNvPr>
          <p:cNvSpPr txBox="1"/>
          <p:nvPr/>
        </p:nvSpPr>
        <p:spPr>
          <a:xfrm>
            <a:off x="665956" y="738245"/>
            <a:ext cx="5562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FFFFFF"/>
                </a:solidFill>
                <a:cs typeface="Source Sans Pro Light"/>
              </a:rPr>
              <a:t>2. </a:t>
            </a:r>
            <a:r>
              <a:rPr lang="en-US" sz="2800" spc="-5" dirty="0">
                <a:solidFill>
                  <a:srgbClr val="FFFFFF"/>
                </a:solidFill>
                <a:cs typeface="Source Sans Pro Light"/>
              </a:rPr>
              <a:t>Formation </a:t>
            </a:r>
            <a:r>
              <a:rPr lang="en-US" sz="2800" dirty="0">
                <a:solidFill>
                  <a:srgbClr val="FFFFFF"/>
                </a:solidFill>
                <a:cs typeface="Source Sans Pro Light"/>
              </a:rPr>
              <a:t>of the </a:t>
            </a:r>
            <a:r>
              <a:rPr lang="en-US" sz="2800" spc="-5" dirty="0">
                <a:solidFill>
                  <a:srgbClr val="FFFFFF"/>
                </a:solidFill>
                <a:cs typeface="Source Sans Pro Light"/>
              </a:rPr>
              <a:t>Solar</a:t>
            </a:r>
            <a:r>
              <a:rPr lang="en-US" sz="28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10" dirty="0">
                <a:solidFill>
                  <a:srgbClr val="FFFFFF"/>
                </a:solidFill>
                <a:cs typeface="Source Sans Pro Light"/>
              </a:rPr>
              <a:t>System</a:t>
            </a:r>
            <a:endParaRPr lang="en-US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64B66F98-F43A-4140-B8AE-C367962D7DCD}"/>
              </a:ext>
            </a:extLst>
          </p:cNvPr>
          <p:cNvSpPr txBox="1"/>
          <p:nvPr/>
        </p:nvSpPr>
        <p:spPr>
          <a:xfrm>
            <a:off x="971550" y="1689100"/>
            <a:ext cx="7009606" cy="612988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Crucial for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existence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life </a:t>
            </a:r>
            <a:r>
              <a:rPr lang="en-US" dirty="0">
                <a:cs typeface="Source Sans Pro Light"/>
              </a:rPr>
              <a:t>on Earth is </a:t>
            </a:r>
            <a:r>
              <a:rPr lang="en-US" spc="-5" dirty="0">
                <a:cs typeface="Source Sans Pro Light"/>
              </a:rPr>
              <a:t>its proximity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20" dirty="0">
                <a:cs typeface="Source Sans Pro Light"/>
              </a:rPr>
              <a:t>star </a:t>
            </a:r>
            <a:r>
              <a:rPr lang="en-US" spc="-5" dirty="0">
                <a:cs typeface="Source Sans Pro Light"/>
              </a:rPr>
              <a:t>around </a:t>
            </a:r>
            <a:r>
              <a:rPr lang="en-US" dirty="0">
                <a:cs typeface="Source Sans Pro Light"/>
              </a:rPr>
              <a:t>which it </a:t>
            </a:r>
            <a:r>
              <a:rPr lang="en-US" spc="-5" dirty="0">
                <a:cs typeface="Source Sans Pro Light"/>
              </a:rPr>
              <a:t>revolves,  </a:t>
            </a:r>
            <a:r>
              <a:rPr lang="en-US" dirty="0">
                <a:cs typeface="Source Sans Pro Light"/>
              </a:rPr>
              <a:t>the Sun. Earth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the seven </a:t>
            </a:r>
            <a:r>
              <a:rPr lang="en-US" spc="-5" dirty="0">
                <a:cs typeface="Source Sans Pro Light"/>
              </a:rPr>
              <a:t>other </a:t>
            </a:r>
            <a:r>
              <a:rPr lang="en-US" spc="-10" dirty="0">
                <a:cs typeface="Source Sans Pro Light"/>
              </a:rPr>
              <a:t>planets </a:t>
            </a:r>
            <a:r>
              <a:rPr lang="en-US" spc="-5" dirty="0">
                <a:cs typeface="Source Sans Pro Light"/>
              </a:rPr>
              <a:t>(among many other objects) revolving around  </a:t>
            </a:r>
            <a:r>
              <a:rPr lang="en-US" dirty="0">
                <a:cs typeface="Source Sans Pro Light"/>
              </a:rPr>
              <a:t>the Sun </a:t>
            </a:r>
            <a:r>
              <a:rPr lang="en-US" spc="-5" dirty="0">
                <a:cs typeface="Source Sans Pro Light"/>
              </a:rPr>
              <a:t>form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Solar System. </a:t>
            </a:r>
            <a:r>
              <a:rPr lang="en-US" dirty="0">
                <a:cs typeface="Source Sans Pro Light"/>
              </a:rPr>
              <a:t>This </a:t>
            </a:r>
            <a:r>
              <a:rPr lang="en-US" spc="-10" dirty="0">
                <a:cs typeface="Source Sans Pro Light"/>
              </a:rPr>
              <a:t>system was </a:t>
            </a:r>
            <a:r>
              <a:rPr lang="en-US" spc="-5" dirty="0">
                <a:cs typeface="Source Sans Pro Light"/>
              </a:rPr>
              <a:t>formed relatively recently </a:t>
            </a:r>
            <a:r>
              <a:rPr lang="en-US" dirty="0">
                <a:cs typeface="Source Sans Pro Light"/>
              </a:rPr>
              <a:t>in the history of  the universe: the scientific </a:t>
            </a:r>
            <a:r>
              <a:rPr lang="en-US" spc="-10" dirty="0">
                <a:cs typeface="Source Sans Pro Light"/>
              </a:rPr>
              <a:t>estimate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15" dirty="0">
                <a:cs typeface="Source Sans Pro Light"/>
              </a:rPr>
              <a:t>total </a:t>
            </a:r>
            <a:r>
              <a:rPr lang="en-US" spc="-10" dirty="0">
                <a:cs typeface="Source Sans Pro Light"/>
              </a:rPr>
              <a:t>age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Solar </a:t>
            </a:r>
            <a:r>
              <a:rPr lang="en-US" spc="-10" dirty="0">
                <a:cs typeface="Source Sans Pro Light"/>
              </a:rPr>
              <a:t>System </a:t>
            </a:r>
            <a:r>
              <a:rPr lang="en-US" dirty="0">
                <a:cs typeface="Source Sans Pro Light"/>
              </a:rPr>
              <a:t>(Earth included)</a:t>
            </a:r>
            <a:br>
              <a:rPr lang="cs-CZ" dirty="0">
                <a:cs typeface="Source Sans Pro Light"/>
              </a:rPr>
            </a:br>
            <a:r>
              <a:rPr lang="en-US" dirty="0">
                <a:cs typeface="Source Sans Pro Light"/>
              </a:rPr>
              <a:t>is </a:t>
            </a:r>
            <a:r>
              <a:rPr lang="en-US" spc="-10" dirty="0">
                <a:cs typeface="Source Sans Pro Light"/>
              </a:rPr>
              <a:t>approximately </a:t>
            </a:r>
            <a:r>
              <a:rPr lang="en-US" dirty="0">
                <a:cs typeface="Source Sans Pro Light"/>
              </a:rPr>
              <a:t>one </a:t>
            </a:r>
            <a:r>
              <a:rPr lang="en-US" spc="-5" dirty="0">
                <a:cs typeface="Source Sans Pro Light"/>
              </a:rPr>
              <a:t>third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age </a:t>
            </a:r>
            <a:r>
              <a:rPr lang="en-US" dirty="0">
                <a:cs typeface="Source Sans Pro Light"/>
              </a:rPr>
              <a:t>of the universe </a:t>
            </a:r>
            <a:r>
              <a:rPr lang="en-US" spc="-5" dirty="0">
                <a:cs typeface="Source Sans Pro Light"/>
              </a:rPr>
              <a:t>as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whole. But how did such </a:t>
            </a:r>
            <a:r>
              <a:rPr lang="en-US" spc="-10" dirty="0">
                <a:cs typeface="Source Sans Pro Light"/>
              </a:rPr>
              <a:t>a system  appear?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-35" dirty="0">
                <a:cs typeface="Source Sans Pro Light"/>
              </a:rPr>
              <a:t>To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answer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question,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it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might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help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you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your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view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another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Lifeliqe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model;  </a:t>
            </a:r>
            <a:r>
              <a:rPr lang="en-US" spc="-10" dirty="0">
                <a:cs typeface="Source Sans Pro Light"/>
              </a:rPr>
              <a:t>go again to </a:t>
            </a:r>
            <a:r>
              <a:rPr lang="en-US" dirty="0">
                <a:cs typeface="Source Sans Pro Light"/>
              </a:rPr>
              <a:t>the </a:t>
            </a:r>
            <a:r>
              <a:rPr lang="en-US" b="1" spc="-5" dirty="0">
                <a:cs typeface="Source Sans Pro"/>
              </a:rPr>
              <a:t>Astronomy</a:t>
            </a:r>
            <a:r>
              <a:rPr lang="en-US" spc="-5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library, and </a:t>
            </a:r>
            <a:r>
              <a:rPr lang="en-US" dirty="0">
                <a:cs typeface="Source Sans Pro Light"/>
              </a:rPr>
              <a:t>find </a:t>
            </a:r>
            <a:r>
              <a:rPr lang="en-US" spc="-5" dirty="0">
                <a:cs typeface="Source Sans Pro Light"/>
              </a:rPr>
              <a:t>and display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model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b="1" spc="-5" dirty="0">
                <a:cs typeface="Source Sans Pro"/>
              </a:rPr>
              <a:t>“Evolution</a:t>
            </a:r>
            <a:r>
              <a:rPr lang="cs-CZ" b="1" spc="-5" dirty="0">
                <a:cs typeface="Source Sans Pro"/>
              </a:rPr>
              <a:t> </a:t>
            </a:r>
            <a:r>
              <a:rPr lang="en-US" b="1" dirty="0">
                <a:cs typeface="Source Sans Pro"/>
              </a:rPr>
              <a:t>of</a:t>
            </a:r>
            <a:r>
              <a:rPr lang="cs-CZ" b="1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Sunlike </a:t>
            </a:r>
            <a:r>
              <a:rPr lang="en-US" b="1" spc="-15" dirty="0">
                <a:cs typeface="Source Sans Pro"/>
              </a:rPr>
              <a:t>Stars”</a:t>
            </a:r>
            <a:r>
              <a:rPr lang="en-US" spc="-1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Work </a:t>
            </a:r>
            <a:r>
              <a:rPr lang="en-US" spc="-5" dirty="0">
                <a:cs typeface="Source Sans Pro Light"/>
              </a:rPr>
              <a:t>through </a:t>
            </a:r>
            <a:r>
              <a:rPr lang="en-US" dirty="0">
                <a:cs typeface="Source Sans Pro Light"/>
              </a:rPr>
              <a:t>this model, </a:t>
            </a:r>
            <a:r>
              <a:rPr lang="en-US" spc="-5" dirty="0">
                <a:cs typeface="Source Sans Pro Light"/>
              </a:rPr>
              <a:t>beginning </a:t>
            </a:r>
            <a:r>
              <a:rPr lang="en-US" dirty="0">
                <a:cs typeface="Source Sans Pro Light"/>
              </a:rPr>
              <a:t>with the Timeline, </a:t>
            </a:r>
            <a:r>
              <a:rPr lang="en-US" spc="-5" dirty="0">
                <a:cs typeface="Source Sans Pro Light"/>
              </a:rPr>
              <a:t>where </a:t>
            </a:r>
            <a:r>
              <a:rPr lang="en-US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dirty="0">
                <a:cs typeface="Source Sans Pro Light"/>
              </a:rPr>
              <a:t>see  the </a:t>
            </a:r>
            <a:r>
              <a:rPr lang="en-US" spc="-10" dirty="0">
                <a:cs typeface="Source Sans Pro Light"/>
              </a:rPr>
              <a:t>complete </a:t>
            </a:r>
            <a:r>
              <a:rPr lang="en-US" dirty="0">
                <a:cs typeface="Source Sans Pro Light"/>
              </a:rPr>
              <a:t>evolution of </a:t>
            </a:r>
            <a:r>
              <a:rPr lang="en-US" spc="-15" dirty="0">
                <a:cs typeface="Source Sans Pro Light"/>
              </a:rPr>
              <a:t>stars </a:t>
            </a:r>
            <a:r>
              <a:rPr lang="en-US" spc="-5" dirty="0">
                <a:cs typeface="Source Sans Pro Light"/>
              </a:rPr>
              <a:t>similar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Sun.</a:t>
            </a:r>
            <a:endParaRPr lang="cs-CZ" dirty="0">
              <a:cs typeface="Source Sans Pro Light"/>
            </a:endParaRPr>
          </a:p>
          <a:p>
            <a:pPr marL="12700" marR="5080" algn="just"/>
            <a:r>
              <a:rPr lang="en-US" dirty="0">
                <a:cs typeface="Source Sans Pro Light"/>
              </a:rPr>
              <a:t>Then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begin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explanation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formation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process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planetary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systems.</a:t>
            </a:r>
            <a:r>
              <a:rPr lang="en-US" spc="-20" dirty="0">
                <a:cs typeface="Source Sans Pro Light"/>
              </a:rPr>
              <a:t> Tell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that  </a:t>
            </a:r>
            <a:r>
              <a:rPr lang="en-US" dirty="0">
                <a:cs typeface="Source Sans Pro Light"/>
              </a:rPr>
              <a:t>it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spc="-10" dirty="0">
                <a:cs typeface="Source Sans Pro Light"/>
              </a:rPr>
              <a:t>began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gigantic </a:t>
            </a:r>
            <a:r>
              <a:rPr lang="en-US" dirty="0">
                <a:cs typeface="Source Sans Pro Light"/>
              </a:rPr>
              <a:t>cloud of </a:t>
            </a:r>
            <a:r>
              <a:rPr lang="en-US" spc="-10" dirty="0">
                <a:cs typeface="Source Sans Pro Light"/>
              </a:rPr>
              <a:t>interstellar gas </a:t>
            </a:r>
            <a:r>
              <a:rPr lang="en-US" spc="-5" dirty="0">
                <a:cs typeface="Source Sans Pro Light"/>
              </a:rPr>
              <a:t>and dust, called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nebula. </a:t>
            </a:r>
            <a:r>
              <a:rPr lang="en-US" dirty="0">
                <a:cs typeface="Source Sans Pro Light"/>
              </a:rPr>
              <a:t>This is shown in  the </a:t>
            </a:r>
            <a:r>
              <a:rPr lang="en-US" spc="-5" dirty="0">
                <a:cs typeface="Source Sans Pro Light"/>
              </a:rPr>
              <a:t>first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the </a:t>
            </a:r>
            <a:r>
              <a:rPr lang="en-US" dirty="0">
                <a:cs typeface="Source Sans Pro"/>
              </a:rPr>
              <a:t>Timeline</a:t>
            </a:r>
            <a:r>
              <a:rPr lang="en-US" dirty="0">
                <a:cs typeface="Source Sans Pro Light"/>
              </a:rPr>
              <a:t>, </a:t>
            </a:r>
            <a:r>
              <a:rPr lang="en-US" spc="-5" dirty="0">
                <a:cs typeface="Source Sans Pro Light"/>
              </a:rPr>
              <a:t>where </a:t>
            </a:r>
            <a:r>
              <a:rPr lang="en-US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dirty="0">
                <a:cs typeface="Source Sans Pro Light"/>
              </a:rPr>
              <a:t>find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model of the </a:t>
            </a:r>
            <a:r>
              <a:rPr lang="en-US" spc="-5" dirty="0">
                <a:cs typeface="Source Sans Pro"/>
              </a:rPr>
              <a:t>Carina Nebula</a:t>
            </a:r>
            <a:r>
              <a:rPr lang="en-US" spc="-5" dirty="0">
                <a:cs typeface="Source Sans Pro Light"/>
              </a:rPr>
              <a:t>,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nebula  similar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one </a:t>
            </a:r>
            <a:r>
              <a:rPr lang="en-US" spc="-5" dirty="0">
                <a:cs typeface="Source Sans Pro Light"/>
              </a:rPr>
              <a:t>existing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beginning </a:t>
            </a:r>
            <a:r>
              <a:rPr lang="en-US" dirty="0">
                <a:cs typeface="Source Sans Pro Light"/>
              </a:rPr>
              <a:t>of </a:t>
            </a:r>
            <a:r>
              <a:rPr lang="en-US" spc="-15" dirty="0">
                <a:cs typeface="Source Sans Pro Light"/>
              </a:rPr>
              <a:t>Earth’s </a:t>
            </a:r>
            <a:r>
              <a:rPr lang="en-US" dirty="0">
                <a:cs typeface="Source Sans Pro Light"/>
              </a:rPr>
              <a:t>development. </a:t>
            </a:r>
            <a:r>
              <a:rPr lang="en-US" spc="-15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see </a:t>
            </a:r>
            <a:r>
              <a:rPr lang="en-US" spc="-5" dirty="0">
                <a:cs typeface="Source Sans Pro Light"/>
              </a:rPr>
              <a:t>there</a:t>
            </a:r>
            <a:br>
              <a:rPr lang="cs-CZ" spc="-5" dirty="0">
                <a:cs typeface="Source Sans Pro Light"/>
              </a:rPr>
            </a:b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chronology of the </a:t>
            </a:r>
            <a:r>
              <a:rPr lang="en-US" spc="-5" dirty="0">
                <a:cs typeface="Source Sans Pro Light"/>
              </a:rPr>
              <a:t>formation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Solar System.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focus </a:t>
            </a:r>
            <a:r>
              <a:rPr lang="en-US" dirty="0">
                <a:cs typeface="Source Sans Pro Light"/>
              </a:rPr>
              <a:t>on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the models on  the </a:t>
            </a:r>
            <a:r>
              <a:rPr lang="en-US" dirty="0">
                <a:cs typeface="Source Sans Pro"/>
              </a:rPr>
              <a:t>Timeline</a:t>
            </a:r>
            <a:r>
              <a:rPr lang="en-US" dirty="0">
                <a:cs typeface="Source Sans Pro Light"/>
              </a:rPr>
              <a:t>, click on the </a:t>
            </a:r>
            <a:r>
              <a:rPr lang="en-US" spc="-15" dirty="0">
                <a:cs typeface="Source Sans Pro Light"/>
              </a:rPr>
              <a:t>separate </a:t>
            </a:r>
            <a:r>
              <a:rPr lang="en-US" spc="-10" dirty="0">
                <a:cs typeface="Source Sans Pro Light"/>
              </a:rPr>
              <a:t>parts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the models, which </a:t>
            </a:r>
            <a:r>
              <a:rPr lang="en-US" spc="-10" dirty="0">
                <a:cs typeface="Source Sans Pro Light"/>
              </a:rPr>
              <a:t>appear </a:t>
            </a:r>
            <a:r>
              <a:rPr lang="en-US" spc="-5" dirty="0">
                <a:cs typeface="Source Sans Pro Light"/>
              </a:rPr>
              <a:t>below </a:t>
            </a:r>
            <a:r>
              <a:rPr lang="en-US" dirty="0">
                <a:cs typeface="Source Sans Pro Light"/>
              </a:rPr>
              <a:t>the  </a:t>
            </a:r>
            <a:r>
              <a:rPr lang="en-US" dirty="0">
                <a:cs typeface="Source Sans Pro"/>
              </a:rPr>
              <a:t>Timeline</a:t>
            </a:r>
            <a:r>
              <a:rPr lang="en-US" spc="-10" dirty="0">
                <a:cs typeface="Source Sans Pro"/>
              </a:rPr>
              <a:t> </a:t>
            </a:r>
            <a:r>
              <a:rPr lang="en-US" spc="-5" dirty="0">
                <a:cs typeface="Source Sans Pro"/>
              </a:rPr>
              <a:t>list</a:t>
            </a:r>
            <a:r>
              <a:rPr lang="en-US" spc="-5" dirty="0">
                <a:cs typeface="Source Sans Pro Light"/>
              </a:rPr>
              <a:t>.</a:t>
            </a: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8DD8A4DC-62B5-43C2-9679-56FE53FACC19}"/>
              </a:ext>
            </a:extLst>
          </p:cNvPr>
          <p:cNvSpPr/>
          <p:nvPr/>
        </p:nvSpPr>
        <p:spPr>
          <a:xfrm>
            <a:off x="8457397" y="1689100"/>
            <a:ext cx="9734559" cy="6569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3905D1-E936-4F6E-A378-E746DC6FC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58F45883-24DE-4DD7-9022-9D29416BABD9}"/>
              </a:ext>
            </a:extLst>
          </p:cNvPr>
          <p:cNvSpPr/>
          <p:nvPr/>
        </p:nvSpPr>
        <p:spPr>
          <a:xfrm>
            <a:off x="10038556" y="1003300"/>
            <a:ext cx="7992536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4DA25509-EC2D-45C7-9FD9-E7510ECA40AF}"/>
              </a:ext>
            </a:extLst>
          </p:cNvPr>
          <p:cNvSpPr txBox="1"/>
          <p:nvPr/>
        </p:nvSpPr>
        <p:spPr>
          <a:xfrm>
            <a:off x="970756" y="1536700"/>
            <a:ext cx="8496300" cy="308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b="0" dirty="0">
                <a:cs typeface="Source Sans Pro Light"/>
              </a:rPr>
              <a:t>The</a:t>
            </a:r>
            <a:r>
              <a:rPr b="0" spc="-45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next</a:t>
            </a:r>
            <a:r>
              <a:rPr b="0" spc="-4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phase</a:t>
            </a:r>
            <a:r>
              <a:rPr b="0" spc="-40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of</a:t>
            </a:r>
            <a:r>
              <a:rPr b="0" spc="-40" dirty="0">
                <a:cs typeface="Source Sans Pro Light"/>
              </a:rPr>
              <a:t> </a:t>
            </a:r>
            <a:r>
              <a:rPr b="0" spc="-20" dirty="0">
                <a:cs typeface="Source Sans Pro Light"/>
              </a:rPr>
              <a:t>star</a:t>
            </a:r>
            <a:r>
              <a:rPr b="0" spc="-4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formation</a:t>
            </a:r>
            <a:r>
              <a:rPr b="0" spc="-40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is</a:t>
            </a:r>
            <a:r>
              <a:rPr b="0" spc="-4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called</a:t>
            </a:r>
            <a:r>
              <a:rPr b="0" spc="-40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a</a:t>
            </a:r>
            <a:r>
              <a:rPr b="0" spc="-40" dirty="0">
                <a:cs typeface="Source Sans Pro Light"/>
              </a:rPr>
              <a:t> </a:t>
            </a:r>
            <a:r>
              <a:rPr b="1" spc="-25" dirty="0">
                <a:cs typeface="Source Sans Pro"/>
              </a:rPr>
              <a:t>Protostar</a:t>
            </a:r>
            <a:r>
              <a:rPr spc="-25" dirty="0">
                <a:cs typeface="Source Sans Pro"/>
              </a:rPr>
              <a:t>,</a:t>
            </a:r>
            <a:r>
              <a:rPr spc="-45" dirty="0">
                <a:cs typeface="Source Sans Pro"/>
              </a:rPr>
              <a:t> </a:t>
            </a:r>
            <a:r>
              <a:rPr b="0" dirty="0">
                <a:cs typeface="Source Sans Pro Light"/>
              </a:rPr>
              <a:t>which</a:t>
            </a:r>
            <a:r>
              <a:rPr b="0" spc="-4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arises</a:t>
            </a:r>
            <a:r>
              <a:rPr b="0" spc="-4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thanks</a:t>
            </a:r>
            <a:r>
              <a:rPr b="0" spc="-40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to</a:t>
            </a:r>
            <a:r>
              <a:rPr b="0" spc="-40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the</a:t>
            </a:r>
            <a:r>
              <a:rPr b="0" spc="-40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accretion</a:t>
            </a:r>
            <a:r>
              <a:rPr b="0" spc="-40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of  </a:t>
            </a:r>
            <a:r>
              <a:rPr b="0" spc="-10" dirty="0">
                <a:cs typeface="Source Sans Pro Light"/>
              </a:rPr>
              <a:t>material </a:t>
            </a:r>
            <a:r>
              <a:rPr b="0" dirty="0">
                <a:cs typeface="Source Sans Pro Light"/>
              </a:rPr>
              <a:t>in the </a:t>
            </a:r>
            <a:r>
              <a:rPr b="0" spc="-5" dirty="0">
                <a:cs typeface="Source Sans Pro Light"/>
              </a:rPr>
              <a:t>solar nebula </a:t>
            </a:r>
            <a:r>
              <a:rPr b="0" dirty="0">
                <a:cs typeface="Source Sans Pro Light"/>
              </a:rPr>
              <a:t>(Earth </a:t>
            </a:r>
            <a:r>
              <a:rPr b="0" spc="-5" dirty="0">
                <a:cs typeface="Source Sans Pro Light"/>
              </a:rPr>
              <a:t>itself </a:t>
            </a:r>
            <a:r>
              <a:rPr b="0" spc="-10" dirty="0">
                <a:cs typeface="Source Sans Pro Light"/>
              </a:rPr>
              <a:t>was </a:t>
            </a:r>
            <a:r>
              <a:rPr b="0" spc="-5" dirty="0">
                <a:cs typeface="Source Sans Pro Light"/>
              </a:rPr>
              <a:t>also </a:t>
            </a:r>
            <a:r>
              <a:rPr b="0" spc="-15" dirty="0">
                <a:cs typeface="Source Sans Pro Light"/>
              </a:rPr>
              <a:t>created </a:t>
            </a:r>
            <a:r>
              <a:rPr b="0" spc="-5" dirty="0">
                <a:cs typeface="Source Sans Pro Light"/>
              </a:rPr>
              <a:t>by </a:t>
            </a:r>
            <a:r>
              <a:rPr b="0" spc="-10" dirty="0">
                <a:cs typeface="Source Sans Pro Light"/>
              </a:rPr>
              <a:t>a </a:t>
            </a:r>
            <a:r>
              <a:rPr b="0" spc="-5" dirty="0">
                <a:cs typeface="Source Sans Pro Light"/>
              </a:rPr>
              <a:t>similar </a:t>
            </a:r>
            <a:r>
              <a:rPr b="0" spc="-10" dirty="0">
                <a:cs typeface="Source Sans Pro Light"/>
              </a:rPr>
              <a:t>accretion </a:t>
            </a:r>
            <a:r>
              <a:rPr b="0" dirty="0">
                <a:cs typeface="Source Sans Pro Light"/>
              </a:rPr>
              <a:t>of </a:t>
            </a:r>
            <a:r>
              <a:rPr b="0" spc="-5" dirty="0">
                <a:cs typeface="Source Sans Pro Light"/>
              </a:rPr>
              <a:t>material).  </a:t>
            </a:r>
            <a:r>
              <a:rPr b="0" dirty="0">
                <a:cs typeface="Source Sans Pro Light"/>
              </a:rPr>
              <a:t>In </a:t>
            </a:r>
            <a:r>
              <a:rPr b="0" spc="-5" dirty="0">
                <a:cs typeface="Source Sans Pro Light"/>
              </a:rPr>
              <a:t>essence, an </a:t>
            </a:r>
            <a:r>
              <a:rPr b="0" spc="-10" dirty="0">
                <a:cs typeface="Source Sans Pro Light"/>
              </a:rPr>
              <a:t>external </a:t>
            </a:r>
            <a:r>
              <a:rPr b="0" spc="-5" dirty="0">
                <a:cs typeface="Source Sans Pro Light"/>
              </a:rPr>
              <a:t>stimulus, </a:t>
            </a:r>
            <a:r>
              <a:rPr b="0" dirty="0">
                <a:cs typeface="Source Sans Pro Light"/>
              </a:rPr>
              <a:t>such </a:t>
            </a:r>
            <a:r>
              <a:rPr b="0" spc="-5" dirty="0">
                <a:cs typeface="Source Sans Pro Light"/>
              </a:rPr>
              <a:t>as </a:t>
            </a:r>
            <a:r>
              <a:rPr b="0" spc="-10" dirty="0">
                <a:cs typeface="Source Sans Pro Light"/>
              </a:rPr>
              <a:t>a </a:t>
            </a:r>
            <a:r>
              <a:rPr b="0" spc="-20" dirty="0">
                <a:cs typeface="Source Sans Pro Light"/>
              </a:rPr>
              <a:t>star </a:t>
            </a:r>
            <a:r>
              <a:rPr b="0" dirty="0">
                <a:cs typeface="Source Sans Pro Light"/>
              </a:rPr>
              <a:t>explosion </a:t>
            </a:r>
            <a:r>
              <a:rPr b="0" spc="-10" dirty="0">
                <a:cs typeface="Source Sans Pro Light"/>
              </a:rPr>
              <a:t>nearby, </a:t>
            </a:r>
            <a:r>
              <a:rPr b="0" spc="-5" dirty="0">
                <a:cs typeface="Source Sans Pro Light"/>
              </a:rPr>
              <a:t>caused </a:t>
            </a:r>
            <a:r>
              <a:rPr b="0" dirty="0">
                <a:cs typeface="Source Sans Pro Light"/>
              </a:rPr>
              <a:t>the </a:t>
            </a:r>
            <a:r>
              <a:rPr b="0" spc="-5" dirty="0">
                <a:cs typeface="Source Sans Pro Light"/>
              </a:rPr>
              <a:t>nebula </a:t>
            </a:r>
            <a:r>
              <a:rPr b="0" spc="-10" dirty="0">
                <a:cs typeface="Source Sans Pro Light"/>
              </a:rPr>
              <a:t>to  </a:t>
            </a:r>
            <a:r>
              <a:rPr b="0" dirty="0">
                <a:cs typeface="Source Sans Pro Light"/>
              </a:rPr>
              <a:t>shrink,</a:t>
            </a:r>
            <a:r>
              <a:rPr b="0" spc="-3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and</a:t>
            </a:r>
            <a:r>
              <a:rPr b="0" spc="-3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thanks</a:t>
            </a:r>
            <a:r>
              <a:rPr b="0" spc="-25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to</a:t>
            </a:r>
            <a:r>
              <a:rPr b="0" spc="-3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its</a:t>
            </a:r>
            <a:r>
              <a:rPr b="0" spc="-25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rotation,</a:t>
            </a:r>
            <a:r>
              <a:rPr b="0" spc="-30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a</a:t>
            </a:r>
            <a:r>
              <a:rPr b="0" spc="-3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protoplanetary</a:t>
            </a:r>
            <a:r>
              <a:rPr b="0" spc="-25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disc</a:t>
            </a:r>
            <a:r>
              <a:rPr b="0" spc="-30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was</a:t>
            </a:r>
            <a:r>
              <a:rPr b="0" spc="-25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formed.</a:t>
            </a:r>
            <a:r>
              <a:rPr b="0" spc="-30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In</a:t>
            </a:r>
            <a:r>
              <a:rPr b="0" spc="-30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the</a:t>
            </a:r>
            <a:r>
              <a:rPr b="0" spc="-25" dirty="0">
                <a:cs typeface="Source Sans Pro Light"/>
              </a:rPr>
              <a:t> </a:t>
            </a:r>
            <a:r>
              <a:rPr b="0" spc="-10" dirty="0">
                <a:cs typeface="Source Sans Pro Light"/>
              </a:rPr>
              <a:t>centre,</a:t>
            </a:r>
            <a:r>
              <a:rPr b="0" spc="-3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where</a:t>
            </a:r>
            <a:r>
              <a:rPr b="0" spc="-25" dirty="0">
                <a:cs typeface="Source Sans Pro Light"/>
              </a:rPr>
              <a:t> </a:t>
            </a:r>
            <a:r>
              <a:rPr b="0" dirty="0">
                <a:cs typeface="Source Sans Pro Light"/>
              </a:rPr>
              <a:t>the  the </a:t>
            </a:r>
            <a:r>
              <a:rPr b="0" spc="-15" dirty="0">
                <a:cs typeface="Source Sans Pro Light"/>
              </a:rPr>
              <a:t>greatest </a:t>
            </a:r>
            <a:r>
              <a:rPr b="0" spc="-5" dirty="0">
                <a:cs typeface="Source Sans Pro Light"/>
              </a:rPr>
              <a:t>quantity </a:t>
            </a:r>
            <a:r>
              <a:rPr b="0" dirty="0">
                <a:cs typeface="Source Sans Pro Light"/>
              </a:rPr>
              <a:t>of </a:t>
            </a:r>
            <a:r>
              <a:rPr b="0" spc="-10" dirty="0">
                <a:cs typeface="Source Sans Pro Light"/>
              </a:rPr>
              <a:t>material accumulated, a </a:t>
            </a:r>
            <a:r>
              <a:rPr b="0" spc="-15" dirty="0">
                <a:cs typeface="Source Sans Pro Light"/>
              </a:rPr>
              <a:t>protostar</a:t>
            </a:r>
            <a:r>
              <a:rPr b="0" spc="60" dirty="0">
                <a:cs typeface="Source Sans Pro Light"/>
              </a:rPr>
              <a:t> </a:t>
            </a:r>
            <a:r>
              <a:rPr b="0" spc="-5" dirty="0">
                <a:cs typeface="Source Sans Pro Light"/>
              </a:rPr>
              <a:t>formed.</a:t>
            </a:r>
            <a:endParaRPr lang="cs-CZ" b="0" spc="-5" dirty="0">
              <a:cs typeface="Source Sans Pro Light"/>
            </a:endParaRPr>
          </a:p>
          <a:p>
            <a:pPr marL="12700" marR="5080" algn="just">
              <a:spcBef>
                <a:spcPts val="100"/>
              </a:spcBef>
            </a:pP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following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long period of time, </a:t>
            </a:r>
            <a:r>
              <a:rPr lang="en-US" spc="-10" dirty="0">
                <a:cs typeface="Source Sans Pro Light"/>
              </a:rPr>
              <a:t>approximately </a:t>
            </a:r>
            <a:r>
              <a:rPr lang="en-US" dirty="0">
                <a:cs typeface="Source Sans Pro Light"/>
              </a:rPr>
              <a:t>50 million </a:t>
            </a:r>
            <a:r>
              <a:rPr lang="en-US" spc="-10" dirty="0">
                <a:cs typeface="Source Sans Pro Light"/>
              </a:rPr>
              <a:t>years </a:t>
            </a:r>
            <a:r>
              <a:rPr lang="en-US" spc="-15" dirty="0">
                <a:cs typeface="Source Sans Pro Light"/>
              </a:rPr>
              <a:t>after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beginning  </a:t>
            </a:r>
            <a:r>
              <a:rPr lang="en-US" dirty="0">
                <a:cs typeface="Source Sans Pro Light"/>
              </a:rPr>
              <a:t>of the whole </a:t>
            </a:r>
            <a:r>
              <a:rPr lang="en-US" spc="-5" dirty="0">
                <a:cs typeface="Source Sans Pro Light"/>
              </a:rPr>
              <a:t>process,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first thermonuclear </a:t>
            </a:r>
            <a:r>
              <a:rPr lang="en-US" spc="-10" dirty="0">
                <a:cs typeface="Source Sans Pro Light"/>
              </a:rPr>
              <a:t>reactions </a:t>
            </a:r>
            <a:r>
              <a:rPr lang="en-US" spc="-5" dirty="0">
                <a:cs typeface="Source Sans Pro Light"/>
              </a:rPr>
              <a:t>were ignited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 Light"/>
              </a:rPr>
              <a:t>interior </a:t>
            </a:r>
            <a:r>
              <a:rPr lang="en-US" dirty="0">
                <a:cs typeface="Source Sans Pro Light"/>
              </a:rPr>
              <a:t>of the  </a:t>
            </a:r>
            <a:r>
              <a:rPr lang="en-US" spc="-5" dirty="0">
                <a:cs typeface="Source Sans Pro Light"/>
              </a:rPr>
              <a:t>forming </a:t>
            </a:r>
            <a:r>
              <a:rPr lang="en-US" spc="-25" dirty="0">
                <a:cs typeface="Source Sans Pro Light"/>
              </a:rPr>
              <a:t>star,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so the </a:t>
            </a:r>
            <a:r>
              <a:rPr lang="en-US" b="1" dirty="0">
                <a:cs typeface="Source Sans Pro"/>
              </a:rPr>
              <a:t>Sun</a:t>
            </a:r>
            <a:r>
              <a:rPr lang="en-US" dirty="0">
                <a:cs typeface="Source Sans Pro"/>
              </a:rPr>
              <a:t> </a:t>
            </a:r>
            <a:r>
              <a:rPr lang="en-US" spc="-10" dirty="0">
                <a:cs typeface="Source Sans Pro Light"/>
              </a:rPr>
              <a:t>began to </a:t>
            </a:r>
            <a:r>
              <a:rPr lang="en-US" dirty="0">
                <a:cs typeface="Source Sans Pro Light"/>
              </a:rPr>
              <a:t>shine. The Sun is </a:t>
            </a:r>
            <a:r>
              <a:rPr lang="en-US" spc="-5" dirty="0">
                <a:cs typeface="Source Sans Pro Light"/>
              </a:rPr>
              <a:t>still </a:t>
            </a:r>
            <a:r>
              <a:rPr lang="en-US" dirty="0">
                <a:cs typeface="Source Sans Pro Light"/>
              </a:rPr>
              <a:t>in this </a:t>
            </a:r>
            <a:r>
              <a:rPr lang="en-US" spc="-5" dirty="0">
                <a:cs typeface="Source Sans Pro Light"/>
              </a:rPr>
              <a:t>phase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its life </a:t>
            </a:r>
            <a:r>
              <a:rPr lang="en-US" dirty="0">
                <a:cs typeface="Source Sans Pro Light"/>
              </a:rPr>
              <a:t>cycle,  </a:t>
            </a:r>
            <a:r>
              <a:rPr lang="en-US" spc="-5" dirty="0">
                <a:cs typeface="Source Sans Pro Light"/>
              </a:rPr>
              <a:t>burning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hydrogen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producing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helium,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so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emitting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huge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amount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energy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into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spc="-10" dirty="0">
                <a:cs typeface="Source Sans Pro Light"/>
              </a:rPr>
              <a:t>System </a:t>
            </a:r>
            <a:r>
              <a:rPr lang="en-US" dirty="0">
                <a:cs typeface="Source Sans Pro Light"/>
              </a:rPr>
              <a:t>it gives </a:t>
            </a:r>
            <a:r>
              <a:rPr lang="en-US" spc="-5" dirty="0">
                <a:cs typeface="Source Sans Pro Light"/>
              </a:rPr>
              <a:t>its name </a:t>
            </a:r>
            <a:r>
              <a:rPr lang="en-US" spc="-10" dirty="0">
                <a:cs typeface="Source Sans Pro Light"/>
              </a:rPr>
              <a:t>to. </a:t>
            </a:r>
            <a:r>
              <a:rPr lang="en-US" dirty="0">
                <a:cs typeface="Source Sans Pro Light"/>
              </a:rPr>
              <a:t>This energy is one </a:t>
            </a:r>
            <a:r>
              <a:rPr lang="en-US" spc="-10" dirty="0">
                <a:cs typeface="Source Sans Pro Light"/>
              </a:rPr>
              <a:t>reason </a:t>
            </a:r>
            <a:r>
              <a:rPr lang="en-US" dirty="0">
                <a:cs typeface="Source Sans Pro Light"/>
              </a:rPr>
              <a:t>why </a:t>
            </a:r>
            <a:r>
              <a:rPr lang="en-US" spc="-5" dirty="0">
                <a:cs typeface="Source Sans Pro Light"/>
              </a:rPr>
              <a:t>life </a:t>
            </a:r>
            <a:r>
              <a:rPr lang="en-US" spc="-10" dirty="0">
                <a:cs typeface="Source Sans Pro Light"/>
              </a:rPr>
              <a:t>appeared </a:t>
            </a:r>
            <a:r>
              <a:rPr lang="en-US" dirty="0">
                <a:cs typeface="Source Sans Pro Light"/>
              </a:rPr>
              <a:t>on</a:t>
            </a:r>
            <a:r>
              <a:rPr lang="en-US" spc="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dirty="0">
              <a:cs typeface="Source Sans Pro Light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A5B8F27C-689D-42C3-B2B0-A45D5E1A4580}"/>
              </a:ext>
            </a:extLst>
          </p:cNvPr>
          <p:cNvSpPr/>
          <p:nvPr/>
        </p:nvSpPr>
        <p:spPr>
          <a:xfrm>
            <a:off x="970755" y="5651500"/>
            <a:ext cx="8921731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">
            <a:hlinkClick r:id="rId4"/>
            <a:extLst>
              <a:ext uri="{FF2B5EF4-FFF2-40B4-BE49-F238E27FC236}">
                <a16:creationId xmlns:a16="http://schemas.microsoft.com/office/drawing/2014/main" id="{18562E8D-4E63-48F5-9E0F-3656BDF7124F}"/>
              </a:ext>
            </a:extLst>
          </p:cNvPr>
          <p:cNvSpPr/>
          <p:nvPr/>
        </p:nvSpPr>
        <p:spPr>
          <a:xfrm>
            <a:off x="10045094" y="5651500"/>
            <a:ext cx="7985998" cy="44921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CDA88-EEB1-4627-BE9A-739ADDCB2B94}"/>
              </a:ext>
            </a:extLst>
          </p:cNvPr>
          <p:cNvSpPr/>
          <p:nvPr/>
        </p:nvSpPr>
        <p:spPr>
          <a:xfrm>
            <a:off x="15524956" y="963677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895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9C39F60-6311-4A6F-8679-186C364187D2}"/>
              </a:ext>
            </a:extLst>
          </p:cNvPr>
          <p:cNvGrpSpPr/>
          <p:nvPr/>
        </p:nvGrpSpPr>
        <p:grpSpPr>
          <a:xfrm>
            <a:off x="0" y="546100"/>
            <a:ext cx="4560901" cy="828000"/>
            <a:chOff x="1674578" y="8642689"/>
            <a:chExt cx="2386447" cy="439424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26E00221-1E3B-490D-AA92-99DCFC6E5EE6}"/>
                </a:ext>
              </a:extLst>
            </p:cNvPr>
            <p:cNvSpPr/>
            <p:nvPr/>
          </p:nvSpPr>
          <p:spPr>
            <a:xfrm>
              <a:off x="1674578" y="8642693"/>
              <a:ext cx="2170347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6E9567F1-2019-4DE7-BFFC-C1BD86B9196C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67A640-7E78-4A90-9F2E-D8710FDAFF5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CD4B3E1A-53B9-47EC-9A2E-DB4A2A3A4B21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AAD75B75-CA96-4D17-9DC8-587718E22AF0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20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EDA15F32-FC9B-4610-A6C8-3AC87261CE9A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3. </a:t>
            </a:r>
            <a:r>
              <a:rPr lang="cs-CZ" sz="2800" spc="-20" dirty="0" err="1">
                <a:solidFill>
                  <a:srgbClr val="FFFFFF"/>
                </a:solidFill>
                <a:cs typeface="Source Sans Pro Light"/>
              </a:rPr>
              <a:t>Earth’s</a:t>
            </a:r>
            <a:r>
              <a:rPr lang="cs-CZ" sz="2800" spc="-8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position</a:t>
            </a:r>
            <a:endParaRPr lang="cs-CZ" sz="2800" dirty="0">
              <a:cs typeface="Source Sans Pro Light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BF0A0E6-30A6-4EE2-AC8F-2D11915977D8}"/>
              </a:ext>
            </a:extLst>
          </p:cNvPr>
          <p:cNvSpPr txBox="1"/>
          <p:nvPr/>
        </p:nvSpPr>
        <p:spPr>
          <a:xfrm>
            <a:off x="971550" y="1689100"/>
            <a:ext cx="17220406" cy="821763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Now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know the history of the </a:t>
            </a:r>
            <a:r>
              <a:rPr lang="en-US" spc="-5" dirty="0">
                <a:cs typeface="Source Sans Pro Light"/>
              </a:rPr>
              <a:t>formation </a:t>
            </a:r>
            <a:r>
              <a:rPr lang="en-US" dirty="0">
                <a:cs typeface="Source Sans Pro Light"/>
              </a:rPr>
              <a:t>of our </a:t>
            </a:r>
            <a:r>
              <a:rPr lang="en-US" spc="-5" dirty="0">
                <a:cs typeface="Source Sans Pro Light"/>
              </a:rPr>
              <a:t>Solar </a:t>
            </a:r>
            <a:r>
              <a:rPr lang="en-US" spc="-10" dirty="0">
                <a:cs typeface="Source Sans Pro Light"/>
              </a:rPr>
              <a:t>System </a:t>
            </a:r>
            <a:r>
              <a:rPr lang="en-US" dirty="0">
                <a:cs typeface="Source Sans Pro Light"/>
              </a:rPr>
              <a:t>in overview. The Sun  is </a:t>
            </a:r>
            <a:r>
              <a:rPr lang="en-US" spc="-5" dirty="0">
                <a:cs typeface="Source Sans Pro Light"/>
              </a:rPr>
              <a:t>its heart, its </a:t>
            </a:r>
            <a:r>
              <a:rPr lang="en-US" spc="-10" dirty="0">
                <a:cs typeface="Source Sans Pro Light"/>
              </a:rPr>
              <a:t>gravitational center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principal </a:t>
            </a:r>
            <a:r>
              <a:rPr lang="en-US" spc="-10" dirty="0">
                <a:cs typeface="Source Sans Pro Light"/>
              </a:rPr>
              <a:t>source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dirty="0">
                <a:cs typeface="Source Sans Pro Light"/>
              </a:rPr>
              <a:t>light </a:t>
            </a:r>
            <a:r>
              <a:rPr lang="en-US" spc="-5" dirty="0">
                <a:cs typeface="Source Sans Pro Light"/>
              </a:rPr>
              <a:t>and thermal energy. 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comparison to </a:t>
            </a:r>
            <a:r>
              <a:rPr lang="en-US" spc="-5" dirty="0">
                <a:cs typeface="Source Sans Pro Light"/>
              </a:rPr>
              <a:t>its planets, especially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small </a:t>
            </a:r>
            <a:r>
              <a:rPr lang="en-US" dirty="0">
                <a:cs typeface="Source Sans Pro Light"/>
              </a:rPr>
              <a:t>ones </a:t>
            </a:r>
            <a:r>
              <a:rPr lang="en-US" spc="-5" dirty="0">
                <a:cs typeface="Source Sans Pro Light"/>
              </a:rPr>
              <a:t>like </a:t>
            </a:r>
            <a:r>
              <a:rPr lang="en-US" dirty="0">
                <a:cs typeface="Source Sans Pro Light"/>
              </a:rPr>
              <a:t>Earth, the Sun is truly </a:t>
            </a:r>
            <a:r>
              <a:rPr lang="en-US" spc="-5" dirty="0">
                <a:cs typeface="Source Sans Pro Light"/>
              </a:rPr>
              <a:t>huge.  </a:t>
            </a:r>
            <a:r>
              <a:rPr lang="en-US" dirty="0">
                <a:cs typeface="Source Sans Pro Light"/>
              </a:rPr>
              <a:t>However in </a:t>
            </a:r>
            <a:r>
              <a:rPr lang="en-US" spc="-10" dirty="0">
                <a:cs typeface="Source Sans Pro Light"/>
              </a:rPr>
              <a:t>comparison </a:t>
            </a:r>
            <a:r>
              <a:rPr lang="en-US" dirty="0">
                <a:cs typeface="Source Sans Pro Light"/>
              </a:rPr>
              <a:t>with </a:t>
            </a:r>
            <a:r>
              <a:rPr lang="en-US" spc="-5" dirty="0">
                <a:cs typeface="Source Sans Pro Light"/>
              </a:rPr>
              <a:t>other </a:t>
            </a:r>
            <a:r>
              <a:rPr lang="en-US" spc="-15" dirty="0">
                <a:cs typeface="Source Sans Pro Light"/>
              </a:rPr>
              <a:t>stars, </a:t>
            </a:r>
            <a:r>
              <a:rPr lang="en-US" dirty="0">
                <a:cs typeface="Source Sans Pro Light"/>
              </a:rPr>
              <a:t>the Sun is </a:t>
            </a:r>
            <a:r>
              <a:rPr lang="en-US" spc="-5" dirty="0">
                <a:cs typeface="Source Sans Pro Light"/>
              </a:rPr>
              <a:t>relatively small.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give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some  </a:t>
            </a:r>
            <a:r>
              <a:rPr lang="en-US" spc="-10" dirty="0">
                <a:cs typeface="Source Sans Pro Light"/>
              </a:rPr>
              <a:t>idea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10" dirty="0">
                <a:cs typeface="Source Sans Pro Light"/>
              </a:rPr>
              <a:t>comparative </a:t>
            </a:r>
            <a:r>
              <a:rPr lang="en-US" spc="-5" dirty="0">
                <a:cs typeface="Source Sans Pro Light"/>
              </a:rPr>
              <a:t>sizes </a:t>
            </a:r>
            <a:r>
              <a:rPr lang="en-US" dirty="0">
                <a:cs typeface="Source Sans Pro Light"/>
              </a:rPr>
              <a:t>of </a:t>
            </a:r>
            <a:r>
              <a:rPr lang="en-US" spc="-15" dirty="0">
                <a:cs typeface="Source Sans Pro Light"/>
              </a:rPr>
              <a:t>stars </a:t>
            </a:r>
            <a:r>
              <a:rPr lang="en-US" dirty="0">
                <a:cs typeface="Source Sans Pro Light"/>
              </a:rPr>
              <a:t>known in the universe, open the Lifeliqe model </a:t>
            </a:r>
            <a:r>
              <a:rPr lang="en-US" spc="-5" dirty="0">
                <a:cs typeface="Source Sans Pro Light"/>
              </a:rPr>
              <a:t>called  </a:t>
            </a:r>
            <a:r>
              <a:rPr lang="en-US" b="1" spc="-10" dirty="0">
                <a:cs typeface="Source Sans Pro"/>
              </a:rPr>
              <a:t>“Size </a:t>
            </a:r>
            <a:r>
              <a:rPr lang="en-US" b="1" dirty="0">
                <a:cs typeface="Source Sans Pro"/>
              </a:rPr>
              <a:t>of </a:t>
            </a:r>
            <a:r>
              <a:rPr lang="en-US" b="1" spc="-15" dirty="0">
                <a:cs typeface="Source Sans Pro"/>
              </a:rPr>
              <a:t>Stars”</a:t>
            </a:r>
            <a:r>
              <a:rPr lang="en-US" spc="-15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found </a:t>
            </a:r>
            <a:r>
              <a:rPr lang="en-US" dirty="0">
                <a:cs typeface="Source Sans Pro Light"/>
              </a:rPr>
              <a:t>in the </a:t>
            </a:r>
            <a:r>
              <a:rPr lang="en-US" b="1" spc="-5" dirty="0">
                <a:cs typeface="Source Sans Pro"/>
              </a:rPr>
              <a:t>Astronomy</a:t>
            </a:r>
            <a:r>
              <a:rPr lang="en-US" spc="5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library.</a:t>
            </a: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It </a:t>
            </a:r>
            <a:r>
              <a:rPr lang="en-US" spc="-10" dirty="0">
                <a:cs typeface="Source Sans Pro Light"/>
              </a:rPr>
              <a:t>consists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scale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various </a:t>
            </a:r>
            <a:r>
              <a:rPr lang="en-US" spc="-15" dirty="0">
                <a:cs typeface="Source Sans Pro Light"/>
              </a:rPr>
              <a:t>stars, </a:t>
            </a:r>
            <a:r>
              <a:rPr lang="en-US" dirty="0">
                <a:cs typeface="Source Sans Pro Light"/>
              </a:rPr>
              <a:t>including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Earth in </a:t>
            </a:r>
            <a:r>
              <a:rPr lang="en-US" spc="-5" dirty="0">
                <a:cs typeface="Source Sans Pro Light"/>
              </a:rPr>
              <a:t>order </a:t>
            </a:r>
            <a:r>
              <a:rPr lang="en-US" spc="-10" dirty="0">
                <a:cs typeface="Source Sans Pro Light"/>
              </a:rPr>
              <a:t>to really </a:t>
            </a:r>
            <a:r>
              <a:rPr lang="en-US" dirty="0">
                <a:cs typeface="Source Sans Pro Light"/>
              </a:rPr>
              <a:t>show the </a:t>
            </a:r>
            <a:r>
              <a:rPr lang="en-US" spc="-5" dirty="0">
                <a:cs typeface="Source Sans Pro Light"/>
              </a:rPr>
              <a:t>size  </a:t>
            </a:r>
            <a:r>
              <a:rPr lang="en-US" dirty="0">
                <a:cs typeface="Source Sans Pro Light"/>
              </a:rPr>
              <a:t>of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these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huge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objects.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20" dirty="0">
                <a:cs typeface="Source Sans Pro Light"/>
              </a:rPr>
              <a:t>Tell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that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Sun</a:t>
            </a:r>
            <a:r>
              <a:rPr lang="en-US" spc="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is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reality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one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smaller</a:t>
            </a:r>
            <a:r>
              <a:rPr lang="en-US" spc="40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stars</a:t>
            </a:r>
            <a:r>
              <a:rPr lang="en-US" spc="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our</a:t>
            </a:r>
            <a:r>
              <a:rPr lang="cs-CZ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universe,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appears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really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quite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little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comparison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red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giants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found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far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spc="-10" dirty="0">
                <a:cs typeface="Source Sans Pro Light"/>
              </a:rPr>
              <a:t>distant reaches </a:t>
            </a:r>
            <a:r>
              <a:rPr lang="en-US" dirty="0">
                <a:cs typeface="Source Sans Pro Light"/>
              </a:rPr>
              <a:t>of</a:t>
            </a:r>
            <a:r>
              <a:rPr lang="en-US" spc="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space.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15" dirty="0">
                <a:cs typeface="Source Sans Pro Light"/>
              </a:rPr>
              <a:t>As </a:t>
            </a:r>
            <a:r>
              <a:rPr lang="en-US" spc="-10" dirty="0">
                <a:cs typeface="Source Sans Pro Light"/>
              </a:rPr>
              <a:t>already </a:t>
            </a:r>
            <a:r>
              <a:rPr lang="en-US" dirty="0">
                <a:cs typeface="Source Sans Pro Light"/>
              </a:rPr>
              <a:t>mentioned, the Sun is the </a:t>
            </a:r>
            <a:r>
              <a:rPr lang="en-US" spc="-10" dirty="0">
                <a:cs typeface="Source Sans Pro Light"/>
              </a:rPr>
              <a:t>center </a:t>
            </a:r>
            <a:r>
              <a:rPr lang="en-US" dirty="0">
                <a:cs typeface="Source Sans Pro Light"/>
              </a:rPr>
              <a:t>of our </a:t>
            </a:r>
            <a:r>
              <a:rPr lang="en-US" spc="-5" dirty="0">
                <a:cs typeface="Source Sans Pro Light"/>
              </a:rPr>
              <a:t>Solar System. Students </a:t>
            </a:r>
            <a:r>
              <a:rPr lang="en-US" dirty="0">
                <a:cs typeface="Source Sans Pro Light"/>
              </a:rPr>
              <a:t>will </a:t>
            </a:r>
            <a:r>
              <a:rPr lang="en-US" spc="-5" dirty="0">
                <a:cs typeface="Source Sans Pro Light"/>
              </a:rPr>
              <a:t>surely be  </a:t>
            </a:r>
            <a:r>
              <a:rPr lang="en-US" spc="-10" dirty="0">
                <a:cs typeface="Source Sans Pro Light"/>
              </a:rPr>
              <a:t>familiar </a:t>
            </a:r>
            <a:r>
              <a:rPr lang="en-US" dirty="0">
                <a:cs typeface="Source Sans Pro Light"/>
              </a:rPr>
              <a:t>with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spc="-10" dirty="0">
                <a:cs typeface="Source Sans Pro Light"/>
              </a:rPr>
              <a:t>general appearance, </a:t>
            </a:r>
            <a:r>
              <a:rPr lang="en-US" dirty="0">
                <a:cs typeface="Source Sans Pro Light"/>
              </a:rPr>
              <a:t>however </a:t>
            </a:r>
            <a:r>
              <a:rPr lang="en-US" spc="-5" dirty="0">
                <a:cs typeface="Source Sans Pro Light"/>
              </a:rPr>
              <a:t>there </a:t>
            </a:r>
            <a:r>
              <a:rPr lang="en-US" dirty="0">
                <a:cs typeface="Source Sans Pro Light"/>
              </a:rPr>
              <a:t>is </a:t>
            </a:r>
            <a:r>
              <a:rPr lang="en-US" spc="-10" dirty="0">
                <a:cs typeface="Source Sans Pro Light"/>
              </a:rPr>
              <a:t>a </a:t>
            </a:r>
            <a:r>
              <a:rPr lang="en-US" b="1" spc="-5" dirty="0">
                <a:cs typeface="Source Sans Pro"/>
              </a:rPr>
              <a:t>“Solar </a:t>
            </a:r>
            <a:r>
              <a:rPr lang="en-US" b="1" spc="-10" dirty="0">
                <a:cs typeface="Source Sans Pro"/>
              </a:rPr>
              <a:t>System” </a:t>
            </a:r>
            <a:r>
              <a:rPr lang="en-US" dirty="0">
                <a:cs typeface="Source Sans Pro Light"/>
              </a:rPr>
              <a:t>model if you would  </a:t>
            </a:r>
            <a:r>
              <a:rPr lang="en-US" spc="-5" dirty="0">
                <a:cs typeface="Source Sans Pro Light"/>
              </a:rPr>
              <a:t>like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discuss it </a:t>
            </a:r>
            <a:r>
              <a:rPr lang="en-US" spc="-10" dirty="0">
                <a:cs typeface="Source Sans Pro Light"/>
              </a:rPr>
              <a:t>further. </a:t>
            </a:r>
            <a:r>
              <a:rPr lang="en-US" dirty="0">
                <a:cs typeface="Source Sans Pro Light"/>
              </a:rPr>
              <a:t>Open it </a:t>
            </a:r>
            <a:r>
              <a:rPr lang="en-US" spc="-5" dirty="0">
                <a:cs typeface="Source Sans Pro Light"/>
              </a:rPr>
              <a:t>and invite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5" dirty="0">
                <a:cs typeface="Source Sans Pro Light"/>
              </a:rPr>
              <a:t>observe </a:t>
            </a:r>
            <a:r>
              <a:rPr lang="en-US" dirty="0">
                <a:cs typeface="Source Sans Pro Light"/>
              </a:rPr>
              <a:t>some </a:t>
            </a:r>
            <a:r>
              <a:rPr lang="en-US" spc="-10" dirty="0">
                <a:cs typeface="Source Sans Pro Light"/>
              </a:rPr>
              <a:t>details </a:t>
            </a:r>
            <a:r>
              <a:rPr lang="en-US" spc="-5" dirty="0">
                <a:cs typeface="Source Sans Pro Light"/>
              </a:rPr>
              <a:t>about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it: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dirty="0">
              <a:cs typeface="Times New Roman"/>
            </a:endParaRPr>
          </a:p>
          <a:p>
            <a:pPr marL="127635" indent="-114935">
              <a:lnSpc>
                <a:spcPct val="100000"/>
              </a:lnSpc>
              <a:buClr>
                <a:srgbClr val="231F20"/>
              </a:buClr>
              <a:buFont typeface="Source Sans Pro Light"/>
              <a:buChar char="•"/>
              <a:tabLst>
                <a:tab pos="116839" algn="l"/>
              </a:tabLst>
            </a:pPr>
            <a:r>
              <a:rPr lang="en-US" i="1" spc="-5" dirty="0">
                <a:cs typeface="Source Sans Pro Light"/>
              </a:rPr>
              <a:t>Are </a:t>
            </a:r>
            <a:r>
              <a:rPr lang="en-US" i="1" dirty="0">
                <a:cs typeface="Source Sans Pro Light"/>
              </a:rPr>
              <a:t>all the </a:t>
            </a:r>
            <a:r>
              <a:rPr lang="en-US" i="1" spc="-5" dirty="0">
                <a:cs typeface="Source Sans Pro Light"/>
              </a:rPr>
              <a:t>planets </a:t>
            </a:r>
            <a:r>
              <a:rPr lang="en-US" i="1" dirty="0">
                <a:cs typeface="Source Sans Pro Light"/>
              </a:rPr>
              <a:t>the same or </a:t>
            </a:r>
            <a:r>
              <a:rPr lang="en-US" i="1" spc="-10" dirty="0">
                <a:cs typeface="Source Sans Pro Light"/>
              </a:rPr>
              <a:t>can </a:t>
            </a:r>
            <a:r>
              <a:rPr lang="en-US" i="1" dirty="0">
                <a:cs typeface="Source Sans Pro Light"/>
              </a:rPr>
              <a:t>we classify them </a:t>
            </a:r>
            <a:r>
              <a:rPr lang="en-US" i="1" spc="-5" dirty="0">
                <a:cs typeface="Source Sans Pro Light"/>
              </a:rPr>
              <a:t>by certain</a:t>
            </a:r>
            <a:r>
              <a:rPr lang="en-US" i="1" spc="15" dirty="0">
                <a:cs typeface="Source Sans Pro Light"/>
              </a:rPr>
              <a:t> </a:t>
            </a:r>
            <a:r>
              <a:rPr lang="en-US" i="1" spc="-5" dirty="0">
                <a:cs typeface="Source Sans Pro Light"/>
              </a:rPr>
              <a:t>characteristics?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lr>
                <a:srgbClr val="231F20"/>
              </a:buClr>
              <a:buFont typeface="Source Sans Pro Light"/>
              <a:buChar char="•"/>
              <a:tabLst>
                <a:tab pos="116839" algn="l"/>
              </a:tabLst>
            </a:pPr>
            <a:r>
              <a:rPr lang="en-US" i="1" dirty="0">
                <a:cs typeface="Source Sans Pro Light"/>
              </a:rPr>
              <a:t>In what aspects </a:t>
            </a:r>
            <a:r>
              <a:rPr lang="en-US" i="1" spc="-5" dirty="0">
                <a:cs typeface="Source Sans Pro Light"/>
              </a:rPr>
              <a:t>are they</a:t>
            </a:r>
            <a:r>
              <a:rPr lang="en-US" i="1" dirty="0">
                <a:cs typeface="Source Sans Pro Light"/>
              </a:rPr>
              <a:t> </a:t>
            </a:r>
            <a:r>
              <a:rPr lang="en-US" i="1" spc="-5" dirty="0">
                <a:cs typeface="Source Sans Pro Light"/>
              </a:rPr>
              <a:t>different?</a:t>
            </a:r>
            <a:endParaRPr lang="en-US" dirty="0">
              <a:cs typeface="Source Sans Pro Light"/>
            </a:endParaRPr>
          </a:p>
          <a:p>
            <a:pPr marL="127635" marR="147320" indent="-114935">
              <a:lnSpc>
                <a:spcPct val="100000"/>
              </a:lnSpc>
              <a:buClr>
                <a:srgbClr val="231F20"/>
              </a:buClr>
              <a:buFont typeface="Source Sans Pro Light"/>
              <a:buChar char="•"/>
              <a:tabLst>
                <a:tab pos="116839" algn="l"/>
              </a:tabLst>
            </a:pPr>
            <a:r>
              <a:rPr lang="en-US" i="1" dirty="0">
                <a:cs typeface="Source Sans Pro Light"/>
              </a:rPr>
              <a:t>Which </a:t>
            </a:r>
            <a:r>
              <a:rPr lang="en-US" i="1" spc="-10" dirty="0">
                <a:cs typeface="Source Sans Pro Light"/>
              </a:rPr>
              <a:t>factors </a:t>
            </a:r>
            <a:r>
              <a:rPr lang="en-US" i="1" spc="-5" dirty="0">
                <a:cs typeface="Source Sans Pro Light"/>
              </a:rPr>
              <a:t>could </a:t>
            </a:r>
            <a:r>
              <a:rPr lang="en-US" i="1" dirty="0">
                <a:cs typeface="Source Sans Pro Light"/>
              </a:rPr>
              <a:t>be </a:t>
            </a:r>
            <a:r>
              <a:rPr lang="en-US" i="1" spc="-5" dirty="0">
                <a:cs typeface="Source Sans Pro Light"/>
              </a:rPr>
              <a:t>relevant </a:t>
            </a:r>
            <a:r>
              <a:rPr lang="en-US" i="1" dirty="0">
                <a:cs typeface="Source Sans Pro Light"/>
              </a:rPr>
              <a:t>when speaking about the </a:t>
            </a:r>
            <a:r>
              <a:rPr lang="en-US" i="1" spc="-5" dirty="0">
                <a:cs typeface="Source Sans Pro Light"/>
              </a:rPr>
              <a:t>composition </a:t>
            </a:r>
            <a:r>
              <a:rPr lang="en-US" i="1" dirty="0">
                <a:cs typeface="Source Sans Pro Light"/>
              </a:rPr>
              <a:t>of the </a:t>
            </a:r>
            <a:r>
              <a:rPr lang="en-US" i="1" spc="-5" dirty="0">
                <a:cs typeface="Source Sans Pro Light"/>
              </a:rPr>
              <a:t>planets </a:t>
            </a:r>
            <a:r>
              <a:rPr lang="en-US" i="1" dirty="0">
                <a:cs typeface="Source Sans Pro Light"/>
              </a:rPr>
              <a:t>and  their position in the Solar </a:t>
            </a:r>
            <a:r>
              <a:rPr lang="en-US" i="1" spc="-5" dirty="0">
                <a:cs typeface="Source Sans Pro Light"/>
              </a:rPr>
              <a:t>system, </a:t>
            </a:r>
            <a:r>
              <a:rPr lang="en-US" i="1" dirty="0">
                <a:cs typeface="Source Sans Pro Light"/>
              </a:rPr>
              <a:t>and the </a:t>
            </a:r>
            <a:r>
              <a:rPr lang="en-US" i="1" spc="-5" dirty="0">
                <a:cs typeface="Source Sans Pro Light"/>
              </a:rPr>
              <a:t>favorability </a:t>
            </a:r>
            <a:r>
              <a:rPr lang="en-US" i="1" dirty="0">
                <a:cs typeface="Source Sans Pro Light"/>
              </a:rPr>
              <a:t>of these </a:t>
            </a:r>
            <a:r>
              <a:rPr lang="en-US" i="1" spc="-5" dirty="0">
                <a:cs typeface="Source Sans Pro Light"/>
              </a:rPr>
              <a:t>conditions for life </a:t>
            </a:r>
            <a:r>
              <a:rPr lang="en-US" i="1" spc="-10" dirty="0">
                <a:cs typeface="Source Sans Pro Light"/>
              </a:rPr>
              <a:t>to</a:t>
            </a:r>
            <a:r>
              <a:rPr lang="en-US" i="1" spc="15" dirty="0">
                <a:cs typeface="Source Sans Pro Light"/>
              </a:rPr>
              <a:t> </a:t>
            </a:r>
            <a:r>
              <a:rPr lang="en-US" i="1" dirty="0">
                <a:cs typeface="Source Sans Pro Light"/>
              </a:rPr>
              <a:t>arise?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dirty="0">
                <a:cs typeface="Source Sans Pro Light"/>
              </a:rPr>
              <a:t>Discuss these </a:t>
            </a:r>
            <a:r>
              <a:rPr lang="en-US" spc="-5" dirty="0">
                <a:cs typeface="Source Sans Pro Light"/>
              </a:rPr>
              <a:t>questions </a:t>
            </a:r>
            <a:r>
              <a:rPr lang="en-US" dirty="0">
                <a:cs typeface="Source Sans Pro Light"/>
              </a:rPr>
              <a:t>with your </a:t>
            </a:r>
            <a:r>
              <a:rPr lang="en-US" spc="-5" dirty="0">
                <a:cs typeface="Source Sans Pro Light"/>
              </a:rPr>
              <a:t>students briefly. </a:t>
            </a:r>
            <a:r>
              <a:rPr lang="en-US" dirty="0">
                <a:cs typeface="Source Sans Pro Light"/>
              </a:rPr>
              <a:t>Then point out the </a:t>
            </a:r>
            <a:r>
              <a:rPr lang="en-US" spc="-5" dirty="0">
                <a:cs typeface="Source Sans Pro Light"/>
              </a:rPr>
              <a:t>first four planets,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so-called rocky planets, </a:t>
            </a:r>
            <a:r>
              <a:rPr lang="en-US" dirty="0">
                <a:cs typeface="Source Sans Pro Light"/>
              </a:rPr>
              <a:t>which </a:t>
            </a:r>
            <a:r>
              <a:rPr lang="en-US" spc="-5" dirty="0">
                <a:cs typeface="Source Sans Pro Light"/>
              </a:rPr>
              <a:t>have sizes similar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15" dirty="0">
                <a:cs typeface="Source Sans Pro Light"/>
              </a:rPr>
              <a:t>Earth’s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closest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5" dirty="0">
                <a:cs typeface="Source Sans Pro Light"/>
              </a:rPr>
              <a:t>it,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spc="10" dirty="0">
                <a:cs typeface="Source Sans Pro Light"/>
              </a:rPr>
              <a:t>try  </a:t>
            </a:r>
            <a:r>
              <a:rPr lang="en-US" spc="-10" dirty="0">
                <a:cs typeface="Source Sans Pro Light"/>
              </a:rPr>
              <a:t>to compare </a:t>
            </a:r>
            <a:r>
              <a:rPr lang="en-US" dirty="0">
                <a:cs typeface="Source Sans Pro Light"/>
              </a:rPr>
              <a:t>these </a:t>
            </a:r>
            <a:r>
              <a:rPr lang="en-US" spc="-5" dirty="0">
                <a:cs typeface="Source Sans Pro Light"/>
              </a:rPr>
              <a:t>planets, </a:t>
            </a:r>
            <a:r>
              <a:rPr lang="en-US" spc="-10" dirty="0">
                <a:cs typeface="Source Sans Pro Light"/>
              </a:rPr>
              <a:t>analyzing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spc="-5" dirty="0">
                <a:cs typeface="Source Sans Pro Light"/>
              </a:rPr>
              <a:t>briefly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general </a:t>
            </a:r>
            <a:r>
              <a:rPr lang="en-US" spc="-5" dirty="0">
                <a:cs typeface="Source Sans Pro Light"/>
              </a:rPr>
              <a:t>conditions for life </a:t>
            </a:r>
            <a:r>
              <a:rPr lang="en-US" dirty="0">
                <a:cs typeface="Source Sans Pro Light"/>
              </a:rPr>
              <a:t>on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 them </a:t>
            </a:r>
            <a:r>
              <a:rPr lang="en-US" spc="-10" dirty="0">
                <a:cs typeface="Source Sans Pro Light"/>
              </a:rPr>
              <a:t>(temperature, </a:t>
            </a:r>
            <a:r>
              <a:rPr lang="en-US" spc="-5" dirty="0">
                <a:cs typeface="Source Sans Pro Light"/>
              </a:rPr>
              <a:t>geological </a:t>
            </a:r>
            <a:r>
              <a:rPr lang="en-US" spc="-10" dirty="0">
                <a:cs typeface="Source Sans Pro Light"/>
              </a:rPr>
              <a:t>structure, </a:t>
            </a:r>
            <a:r>
              <a:rPr lang="en-US" spc="-5" dirty="0">
                <a:cs typeface="Source Sans Pro Light"/>
              </a:rPr>
              <a:t>chemical composition </a:t>
            </a:r>
            <a:r>
              <a:rPr lang="en-US" dirty="0">
                <a:cs typeface="Source Sans Pro Light"/>
              </a:rPr>
              <a:t>of their </a:t>
            </a:r>
            <a:r>
              <a:rPr lang="en-US" spc="-5" dirty="0">
                <a:cs typeface="Source Sans Pro Light"/>
              </a:rPr>
              <a:t>atmosphere, etc.).  </a:t>
            </a:r>
            <a:r>
              <a:rPr lang="en-US" dirty="0">
                <a:cs typeface="Source Sans Pro Light"/>
              </a:rPr>
              <a:t>Find</a:t>
            </a:r>
            <a:br>
              <a:rPr lang="cs-CZ" dirty="0">
                <a:cs typeface="Source Sans Pro Light"/>
              </a:rPr>
            </a:b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model of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planets, </a:t>
            </a:r>
            <a:r>
              <a:rPr lang="en-US" dirty="0">
                <a:cs typeface="Source Sans Pro Light"/>
              </a:rPr>
              <a:t>show </a:t>
            </a:r>
            <a:r>
              <a:rPr lang="en-US" spc="5" dirty="0">
                <a:cs typeface="Source Sans Pro Light"/>
              </a:rPr>
              <a:t>it,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find the </a:t>
            </a:r>
            <a:r>
              <a:rPr lang="en-US" spc="-5" dirty="0">
                <a:cs typeface="Source Sans Pro Light"/>
              </a:rPr>
              <a:t>relevant information </a:t>
            </a:r>
            <a:r>
              <a:rPr lang="en-US" dirty="0">
                <a:cs typeface="Source Sans Pro Light"/>
              </a:rPr>
              <a:t>using the  </a:t>
            </a:r>
            <a:r>
              <a:rPr lang="en-US" spc="-5" dirty="0">
                <a:cs typeface="Source Sans Pro Light"/>
              </a:rPr>
              <a:t>description </a:t>
            </a:r>
            <a:r>
              <a:rPr lang="en-US" spc="-10" dirty="0">
                <a:cs typeface="Source Sans Pro Light"/>
              </a:rPr>
              <a:t>available </a:t>
            </a:r>
            <a:r>
              <a:rPr lang="en-US" dirty="0">
                <a:cs typeface="Source Sans Pro Light"/>
              </a:rPr>
              <a:t>in the Lifeliqe </a:t>
            </a:r>
            <a:r>
              <a:rPr lang="en-US" spc="-5" dirty="0">
                <a:cs typeface="Source Sans Pro Light"/>
              </a:rPr>
              <a:t>app </a:t>
            </a:r>
            <a:r>
              <a:rPr lang="en-US" spc="-10" dirty="0">
                <a:cs typeface="Source Sans Pro Light"/>
              </a:rPr>
              <a:t>itself, </a:t>
            </a:r>
            <a:r>
              <a:rPr lang="en-US" spc="-5" dirty="0">
                <a:cs typeface="Source Sans Pro Light"/>
              </a:rPr>
              <a:t>as </a:t>
            </a:r>
            <a:r>
              <a:rPr lang="en-US" dirty="0">
                <a:cs typeface="Source Sans Pro Light"/>
              </a:rPr>
              <a:t>well </a:t>
            </a:r>
            <a:r>
              <a:rPr lang="en-US" spc="-5" dirty="0">
                <a:cs typeface="Source Sans Pro Light"/>
              </a:rPr>
              <a:t>as other</a:t>
            </a:r>
            <a:r>
              <a:rPr lang="en-US" spc="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sources:</a:t>
            </a:r>
            <a:endParaRPr lang="en-US" dirty="0">
              <a:cs typeface="Source Sans Pro Light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BBE8F4D-BC6A-4221-9812-88F003621F3D}"/>
              </a:ext>
            </a:extLst>
          </p:cNvPr>
          <p:cNvSpPr/>
          <p:nvPr/>
        </p:nvSpPr>
        <p:spPr>
          <a:xfrm>
            <a:off x="5161756" y="2146300"/>
            <a:ext cx="7162800" cy="4329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BE303-99B6-46A9-B978-162EDCE26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376" y="9766300"/>
            <a:ext cx="1076357" cy="6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7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hlinkClick r:id="rId2"/>
            <a:extLst>
              <a:ext uri="{FF2B5EF4-FFF2-40B4-BE49-F238E27FC236}">
                <a16:creationId xmlns:a16="http://schemas.microsoft.com/office/drawing/2014/main" id="{F3589681-0A8C-4394-A0AF-398DBC39CBA9}"/>
              </a:ext>
            </a:extLst>
          </p:cNvPr>
          <p:cNvSpPr/>
          <p:nvPr/>
        </p:nvSpPr>
        <p:spPr>
          <a:xfrm>
            <a:off x="-2229644" y="2374901"/>
            <a:ext cx="14630400" cy="626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E5113DE-F572-4A2A-BE09-B31F7F62A673}"/>
              </a:ext>
            </a:extLst>
          </p:cNvPr>
          <p:cNvSpPr txBox="1"/>
          <p:nvPr/>
        </p:nvSpPr>
        <p:spPr>
          <a:xfrm>
            <a:off x="1427956" y="1536700"/>
            <a:ext cx="1430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5" dirty="0">
                <a:cs typeface="Source Sans Pro"/>
              </a:rPr>
              <a:t>“</a:t>
            </a:r>
            <a:r>
              <a:rPr lang="cs-CZ" b="1" spc="-15" dirty="0">
                <a:cs typeface="Source Sans Pro"/>
              </a:rPr>
              <a:t>Mercury</a:t>
            </a:r>
            <a:r>
              <a:rPr b="1" dirty="0">
                <a:cs typeface="Source Sans Pro"/>
              </a:rPr>
              <a:t>”</a:t>
            </a:r>
          </a:p>
        </p:txBody>
      </p:sp>
      <p:sp>
        <p:nvSpPr>
          <p:cNvPr id="8" name="object 5">
            <a:hlinkClick r:id="rId4"/>
            <a:extLst>
              <a:ext uri="{FF2B5EF4-FFF2-40B4-BE49-F238E27FC236}">
                <a16:creationId xmlns:a16="http://schemas.microsoft.com/office/drawing/2014/main" id="{106514B3-267D-48F0-8F5A-CD340D6429DB}"/>
              </a:ext>
            </a:extLst>
          </p:cNvPr>
          <p:cNvSpPr/>
          <p:nvPr/>
        </p:nvSpPr>
        <p:spPr>
          <a:xfrm>
            <a:off x="6152356" y="2070100"/>
            <a:ext cx="14752745" cy="63185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647BA46-4774-4E67-ABB2-3EA5438A3E42}"/>
              </a:ext>
            </a:extLst>
          </p:cNvPr>
          <p:cNvSpPr txBox="1"/>
          <p:nvPr/>
        </p:nvSpPr>
        <p:spPr>
          <a:xfrm>
            <a:off x="10114756" y="1551677"/>
            <a:ext cx="1430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5" dirty="0">
                <a:cs typeface="Source Sans Pro"/>
              </a:rPr>
              <a:t>“</a:t>
            </a:r>
            <a:r>
              <a:rPr b="1" spc="-15" dirty="0">
                <a:cs typeface="Source Sans Pro"/>
              </a:rPr>
              <a:t>V</a:t>
            </a:r>
            <a:r>
              <a:rPr b="1" dirty="0">
                <a:cs typeface="Source Sans Pro"/>
              </a:rPr>
              <a:t>enu</a:t>
            </a:r>
            <a:r>
              <a:rPr b="1" spc="-15" dirty="0">
                <a:cs typeface="Source Sans Pro"/>
              </a:rPr>
              <a:t>s</a:t>
            </a:r>
            <a:r>
              <a:rPr b="1" dirty="0">
                <a:cs typeface="Source Sans Pro"/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C7EA4-1286-4131-AF92-85CACDD7E1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570A67-ECB7-49A5-B4A9-DE985AD8810C}"/>
              </a:ext>
            </a:extLst>
          </p:cNvPr>
          <p:cNvSpPr/>
          <p:nvPr/>
        </p:nvSpPr>
        <p:spPr>
          <a:xfrm>
            <a:off x="3969970" y="8344989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41834-3BFD-4B9C-AB02-7453C3DFB3A9}"/>
              </a:ext>
            </a:extLst>
          </p:cNvPr>
          <p:cNvSpPr/>
          <p:nvPr/>
        </p:nvSpPr>
        <p:spPr>
          <a:xfrm>
            <a:off x="12666970" y="8344989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0577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hlinkClick r:id="rId2"/>
            <a:extLst>
              <a:ext uri="{FF2B5EF4-FFF2-40B4-BE49-F238E27FC236}">
                <a16:creationId xmlns:a16="http://schemas.microsoft.com/office/drawing/2014/main" id="{F3589681-0A8C-4394-A0AF-398DBC39CBA9}"/>
              </a:ext>
            </a:extLst>
          </p:cNvPr>
          <p:cNvSpPr/>
          <p:nvPr/>
        </p:nvSpPr>
        <p:spPr>
          <a:xfrm>
            <a:off x="-2229644" y="2374901"/>
            <a:ext cx="14630400" cy="626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5">
            <a:hlinkClick r:id="rId4"/>
            <a:extLst>
              <a:ext uri="{FF2B5EF4-FFF2-40B4-BE49-F238E27FC236}">
                <a16:creationId xmlns:a16="http://schemas.microsoft.com/office/drawing/2014/main" id="{106514B3-267D-48F0-8F5A-CD340D6429DB}"/>
              </a:ext>
            </a:extLst>
          </p:cNvPr>
          <p:cNvSpPr/>
          <p:nvPr/>
        </p:nvSpPr>
        <p:spPr>
          <a:xfrm>
            <a:off x="6152356" y="2070100"/>
            <a:ext cx="14752745" cy="63185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647BA46-4774-4E67-ABB2-3EA5438A3E42}"/>
              </a:ext>
            </a:extLst>
          </p:cNvPr>
          <p:cNvSpPr txBox="1"/>
          <p:nvPr/>
        </p:nvSpPr>
        <p:spPr>
          <a:xfrm>
            <a:off x="10114756" y="1551677"/>
            <a:ext cx="1430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5" dirty="0">
                <a:cs typeface="Source Sans Pro"/>
              </a:rPr>
              <a:t>“</a:t>
            </a:r>
            <a:r>
              <a:rPr b="1" spc="-15" dirty="0">
                <a:cs typeface="Source Sans Pro"/>
              </a:rPr>
              <a:t>V</a:t>
            </a:r>
            <a:r>
              <a:rPr b="1" dirty="0">
                <a:cs typeface="Source Sans Pro"/>
              </a:rPr>
              <a:t>enu</a:t>
            </a:r>
            <a:r>
              <a:rPr b="1" spc="-15" dirty="0">
                <a:cs typeface="Source Sans Pro"/>
              </a:rPr>
              <a:t>s</a:t>
            </a:r>
            <a:r>
              <a:rPr b="1" dirty="0">
                <a:cs typeface="Source Sans Pro"/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C7EA4-1286-4131-AF92-85CACDD7E1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570A67-ECB7-49A5-B4A9-DE985AD8810C}"/>
              </a:ext>
            </a:extLst>
          </p:cNvPr>
          <p:cNvSpPr/>
          <p:nvPr/>
        </p:nvSpPr>
        <p:spPr>
          <a:xfrm>
            <a:off x="3969970" y="8344989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41834-3BFD-4B9C-AB02-7453C3DFB3A9}"/>
              </a:ext>
            </a:extLst>
          </p:cNvPr>
          <p:cNvSpPr/>
          <p:nvPr/>
        </p:nvSpPr>
        <p:spPr>
          <a:xfrm>
            <a:off x="12686814" y="8356351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326CECB-97AF-4F3F-A123-5445EEAC516B}"/>
              </a:ext>
            </a:extLst>
          </p:cNvPr>
          <p:cNvSpPr/>
          <p:nvPr/>
        </p:nvSpPr>
        <p:spPr>
          <a:xfrm>
            <a:off x="-2229644" y="2374900"/>
            <a:ext cx="14752758" cy="6318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E931A30A-AA7B-4C5D-BEF2-A88A039D9486}"/>
              </a:ext>
            </a:extLst>
          </p:cNvPr>
          <p:cNvSpPr txBox="1"/>
          <p:nvPr/>
        </p:nvSpPr>
        <p:spPr>
          <a:xfrm>
            <a:off x="1427956" y="1536700"/>
            <a:ext cx="1430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5" dirty="0">
                <a:cs typeface="Source Sans Pro"/>
              </a:rPr>
              <a:t>“</a:t>
            </a:r>
            <a:r>
              <a:rPr lang="cs-CZ" b="1" spc="-15" dirty="0" err="1">
                <a:cs typeface="Source Sans Pro"/>
              </a:rPr>
              <a:t>Earth</a:t>
            </a:r>
            <a:r>
              <a:rPr b="1" dirty="0">
                <a:cs typeface="Source Sans Pro"/>
              </a:rPr>
              <a:t>”</a:t>
            </a:r>
          </a:p>
        </p:txBody>
      </p:sp>
      <p:sp>
        <p:nvSpPr>
          <p:cNvPr id="16" name="object 4">
            <a:hlinkClick r:id="rId7"/>
            <a:extLst>
              <a:ext uri="{FF2B5EF4-FFF2-40B4-BE49-F238E27FC236}">
                <a16:creationId xmlns:a16="http://schemas.microsoft.com/office/drawing/2014/main" id="{9A79BB73-48A6-4D61-8AC5-E9BE9C5F4DEA}"/>
              </a:ext>
            </a:extLst>
          </p:cNvPr>
          <p:cNvSpPr/>
          <p:nvPr/>
        </p:nvSpPr>
        <p:spPr>
          <a:xfrm>
            <a:off x="-934244" y="2013860"/>
            <a:ext cx="12115800" cy="65979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C401ABBC-CB49-408A-A077-7BD053568200}"/>
              </a:ext>
            </a:extLst>
          </p:cNvPr>
          <p:cNvSpPr/>
          <p:nvPr/>
        </p:nvSpPr>
        <p:spPr>
          <a:xfrm>
            <a:off x="7623227" y="1918201"/>
            <a:ext cx="11811002" cy="6438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91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6F9B3F3-8226-48F1-AE29-30F1B2B14A6C}"/>
              </a:ext>
            </a:extLst>
          </p:cNvPr>
          <p:cNvGrpSpPr/>
          <p:nvPr/>
        </p:nvGrpSpPr>
        <p:grpSpPr>
          <a:xfrm>
            <a:off x="0" y="546100"/>
            <a:ext cx="4560901" cy="828000"/>
            <a:chOff x="1674578" y="8642689"/>
            <a:chExt cx="2386447" cy="439424"/>
          </a:xfrm>
        </p:grpSpPr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B085A34A-9023-40C7-8B6D-96E186894019}"/>
                </a:ext>
              </a:extLst>
            </p:cNvPr>
            <p:cNvSpPr/>
            <p:nvPr/>
          </p:nvSpPr>
          <p:spPr>
            <a:xfrm>
              <a:off x="1674578" y="8642693"/>
              <a:ext cx="2170347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A61894FB-4310-445A-ABBB-070DCDCD5202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F0D84-735D-4D4F-8313-146E0B27DB6A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E5663B87-629D-4460-9D1E-FBB8683474BB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98E906BD-4566-46D0-99C9-04FD7BE9EF2F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2B65C493-A9B2-4FD9-8F84-9680C4A3D599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4. </a:t>
            </a:r>
            <a:r>
              <a:rPr lang="cs-CZ" sz="2800" spc="-20" dirty="0" err="1">
                <a:solidFill>
                  <a:srgbClr val="FFFFFF"/>
                </a:solidFill>
                <a:cs typeface="Source Sans Pro Light"/>
              </a:rPr>
              <a:t>Earth’s</a:t>
            </a:r>
            <a:r>
              <a:rPr lang="cs-CZ" sz="2800" spc="-8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10" dirty="0">
                <a:solidFill>
                  <a:srgbClr val="FFFFFF"/>
                </a:solidFill>
                <a:cs typeface="Source Sans Pro Light"/>
              </a:rPr>
              <a:t>anatomy</a:t>
            </a:r>
            <a:endParaRPr lang="cs-CZ" sz="2800" dirty="0">
              <a:cs typeface="Source Sans Pro Light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8D210E6-CFF2-4EEC-8FEE-C2C149C90A06}"/>
              </a:ext>
            </a:extLst>
          </p:cNvPr>
          <p:cNvSpPr txBox="1"/>
          <p:nvPr/>
        </p:nvSpPr>
        <p:spPr>
          <a:xfrm>
            <a:off x="971550" y="1689100"/>
            <a:ext cx="17220406" cy="747640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-15" dirty="0">
                <a:cs typeface="Source Sans Pro Light"/>
              </a:rPr>
              <a:t>After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creation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Solar System, </a:t>
            </a:r>
            <a:r>
              <a:rPr lang="en-US" dirty="0">
                <a:cs typeface="Source Sans Pro Light"/>
              </a:rPr>
              <a:t>Earth </a:t>
            </a:r>
            <a:r>
              <a:rPr lang="en-US" spc="-5" dirty="0">
                <a:cs typeface="Source Sans Pro Light"/>
              </a:rPr>
              <a:t>still didn’t have its final shape. </a:t>
            </a:r>
            <a:r>
              <a:rPr lang="en-US" dirty="0">
                <a:cs typeface="Source Sans Pro Light"/>
              </a:rPr>
              <a:t>Soon </a:t>
            </a:r>
            <a:r>
              <a:rPr lang="en-US" spc="-15" dirty="0">
                <a:cs typeface="Source Sans Pro Light"/>
              </a:rPr>
              <a:t>after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formation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planet,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period of </a:t>
            </a:r>
            <a:r>
              <a:rPr lang="en-US" spc="-15" dirty="0">
                <a:cs typeface="Source Sans Pro Light"/>
              </a:rPr>
              <a:t>great </a:t>
            </a:r>
            <a:r>
              <a:rPr lang="en-US" spc="-5" dirty="0">
                <a:cs typeface="Source Sans Pro Light"/>
              </a:rPr>
              <a:t>collisions </a:t>
            </a:r>
            <a:r>
              <a:rPr lang="en-US" spc="-10" dirty="0">
                <a:cs typeface="Source Sans Pro Light"/>
              </a:rPr>
              <a:t>started. </a:t>
            </a:r>
            <a:r>
              <a:rPr lang="en-US" dirty="0">
                <a:cs typeface="Source Sans Pro Light"/>
              </a:rPr>
              <a:t>The Earth </a:t>
            </a:r>
            <a:r>
              <a:rPr lang="en-US" spc="-10" dirty="0">
                <a:cs typeface="Source Sans Pro Light"/>
              </a:rPr>
              <a:t>was bombarded  </a:t>
            </a:r>
            <a:r>
              <a:rPr lang="en-US" spc="-5" dirty="0">
                <a:cs typeface="Source Sans Pro Light"/>
              </a:rPr>
              <a:t>frequently by objects like meteorites and </a:t>
            </a:r>
            <a:r>
              <a:rPr lang="en-US" spc="-10" dirty="0">
                <a:cs typeface="Source Sans Pro Light"/>
              </a:rPr>
              <a:t>comets, </a:t>
            </a:r>
            <a:r>
              <a:rPr lang="en-US" spc="-5" dirty="0">
                <a:cs typeface="Source Sans Pro Light"/>
              </a:rPr>
              <a:t>among others. </a:t>
            </a:r>
            <a:r>
              <a:rPr lang="en-US" dirty="0">
                <a:cs typeface="Source Sans Pro Light"/>
              </a:rPr>
              <a:t>Show your </a:t>
            </a:r>
            <a:r>
              <a:rPr lang="en-US" spc="-5" dirty="0">
                <a:cs typeface="Source Sans Pro Light"/>
              </a:rPr>
              <a:t>students  an example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each </a:t>
            </a:r>
            <a:r>
              <a:rPr lang="en-US" dirty="0">
                <a:cs typeface="Source Sans Pro Light"/>
              </a:rPr>
              <a:t>of these </a:t>
            </a:r>
            <a:r>
              <a:rPr lang="en-US" spc="-5" dirty="0">
                <a:cs typeface="Source Sans Pro Light"/>
              </a:rPr>
              <a:t>objects, both found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"/>
              </a:rPr>
              <a:t>Astronomy </a:t>
            </a:r>
            <a:r>
              <a:rPr lang="en-US" spc="-5" dirty="0">
                <a:cs typeface="Source Sans Pro Light"/>
              </a:rPr>
              <a:t>library. Look for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meteorite </a:t>
            </a:r>
            <a:r>
              <a:rPr lang="en-US" dirty="0">
                <a:cs typeface="Source Sans Pro Light"/>
              </a:rPr>
              <a:t>model </a:t>
            </a:r>
            <a:r>
              <a:rPr lang="en-US" b="1" spc="-5" dirty="0">
                <a:cs typeface="Source Sans Pro"/>
              </a:rPr>
              <a:t>“Eros”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the </a:t>
            </a:r>
            <a:r>
              <a:rPr lang="en-US" b="1" spc="-5" dirty="0">
                <a:cs typeface="Source Sans Pro"/>
              </a:rPr>
              <a:t>“Comet </a:t>
            </a:r>
            <a:r>
              <a:rPr lang="en-US" b="1" spc="-10" dirty="0">
                <a:cs typeface="Source Sans Pro"/>
              </a:rPr>
              <a:t>67P/Churyumov-Gerasimenko” </a:t>
            </a:r>
            <a:r>
              <a:rPr lang="en-US" dirty="0">
                <a:cs typeface="Source Sans Pro Light"/>
              </a:rPr>
              <a:t>model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present 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these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two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objects,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exist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today,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give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idea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how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objects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  this type</a:t>
            </a:r>
            <a:r>
              <a:rPr lang="en-US" spc="-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look.</a:t>
            </a: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cs-CZ" dirty="0">
              <a:cs typeface="Source Sans Pro Light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However,</a:t>
            </a:r>
            <a:r>
              <a:rPr lang="en-US" spc="-6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even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bigger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bodies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than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these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collided</a:t>
            </a:r>
            <a:r>
              <a:rPr lang="en-US" spc="-6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6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our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planet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during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its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early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years.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About</a:t>
            </a:r>
            <a:r>
              <a:rPr lang="cs-CZ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4.5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billion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years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ago,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huge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collision</a:t>
            </a:r>
            <a:r>
              <a:rPr lang="en-US" spc="-6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planetoid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called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Theia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occurred.</a:t>
            </a:r>
            <a:r>
              <a:rPr lang="en-US" spc="-65" dirty="0">
                <a:cs typeface="Source Sans Pro Light"/>
              </a:rPr>
              <a:t> </a:t>
            </a:r>
            <a:br>
              <a:rPr lang="cs-CZ" spc="-65" dirty="0">
                <a:cs typeface="Source Sans Pro Light"/>
              </a:rPr>
            </a:br>
            <a:r>
              <a:rPr lang="en-US" spc="-10" dirty="0">
                <a:cs typeface="Source Sans Pro Light"/>
              </a:rPr>
              <a:t>According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spc="-10" dirty="0">
                <a:cs typeface="Source Sans Pro Light"/>
              </a:rPr>
              <a:t>most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common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hypothesis,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impact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led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creation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Moon,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was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formed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by 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gathering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debris produced </a:t>
            </a:r>
            <a:r>
              <a:rPr lang="en-US" dirty="0">
                <a:cs typeface="Source Sans Pro Light"/>
              </a:rPr>
              <a:t>in the</a:t>
            </a:r>
            <a:r>
              <a:rPr lang="en-US" spc="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collision.</a:t>
            </a: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p:sp>
        <p:nvSpPr>
          <p:cNvPr id="17" name="object 2">
            <a:hlinkClick r:id="rId2"/>
            <a:extLst>
              <a:ext uri="{FF2B5EF4-FFF2-40B4-BE49-F238E27FC236}">
                <a16:creationId xmlns:a16="http://schemas.microsoft.com/office/drawing/2014/main" id="{060C22F6-837A-43DE-88FF-155715556418}"/>
              </a:ext>
            </a:extLst>
          </p:cNvPr>
          <p:cNvSpPr/>
          <p:nvPr/>
        </p:nvSpPr>
        <p:spPr>
          <a:xfrm>
            <a:off x="894556" y="2755900"/>
            <a:ext cx="8153400" cy="4440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3">
            <a:hlinkClick r:id="rId4"/>
            <a:extLst>
              <a:ext uri="{FF2B5EF4-FFF2-40B4-BE49-F238E27FC236}">
                <a16:creationId xmlns:a16="http://schemas.microsoft.com/office/drawing/2014/main" id="{266E3792-CAAB-46B0-A0F6-EF0593711893}"/>
              </a:ext>
            </a:extLst>
          </p:cNvPr>
          <p:cNvSpPr/>
          <p:nvPr/>
        </p:nvSpPr>
        <p:spPr>
          <a:xfrm>
            <a:off x="9505156" y="2984500"/>
            <a:ext cx="7696200" cy="4195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10D9BA-300A-4E3C-8803-D854F8EE5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275E4B-311C-43D4-B7E2-1F0CA01D1ECF}"/>
              </a:ext>
            </a:extLst>
          </p:cNvPr>
          <p:cNvSpPr/>
          <p:nvPr/>
        </p:nvSpPr>
        <p:spPr>
          <a:xfrm>
            <a:off x="12451056" y="717969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FF44CC-1081-49DF-B6B6-259A6E496113}"/>
              </a:ext>
            </a:extLst>
          </p:cNvPr>
          <p:cNvSpPr/>
          <p:nvPr/>
        </p:nvSpPr>
        <p:spPr>
          <a:xfrm>
            <a:off x="3384136" y="717969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204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’s history, The beginning - by Lifeliqe.pptx" id="{E25CC431-43A8-448A-845B-6834F5801C19}" vid="{4F4D894A-5B42-4CD6-B809-B6FAA25A6C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Earth’s history The beginning</Template>
  <TotalTime>0</TotalTime>
  <Words>1878</Words>
  <Application>Microsoft Office PowerPoint</Application>
  <PresentationFormat>Custom</PresentationFormat>
  <Paragraphs>116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2021-03-05T18:07:17Z</dcterms:created>
  <dcterms:modified xsi:type="dcterms:W3CDTF">2021-03-05T18:07:24Z</dcterms:modified>
</cp:coreProperties>
</file>